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51"/>
  </p:notesMasterIdLst>
  <p:sldIdLst>
    <p:sldId id="256" r:id="rId2"/>
    <p:sldId id="285" r:id="rId3"/>
    <p:sldId id="286" r:id="rId4"/>
    <p:sldId id="288" r:id="rId5"/>
    <p:sldId id="289" r:id="rId6"/>
    <p:sldId id="291" r:id="rId7"/>
    <p:sldId id="346" r:id="rId8"/>
    <p:sldId id="292" r:id="rId9"/>
    <p:sldId id="347" r:id="rId10"/>
    <p:sldId id="294" r:id="rId11"/>
    <p:sldId id="297" r:id="rId12"/>
    <p:sldId id="298" r:id="rId13"/>
    <p:sldId id="296" r:id="rId14"/>
    <p:sldId id="299" r:id="rId15"/>
    <p:sldId id="300" r:id="rId16"/>
    <p:sldId id="301" r:id="rId17"/>
    <p:sldId id="302" r:id="rId18"/>
    <p:sldId id="304" r:id="rId19"/>
    <p:sldId id="305" r:id="rId20"/>
    <p:sldId id="306" r:id="rId21"/>
    <p:sldId id="308" r:id="rId22"/>
    <p:sldId id="309" r:id="rId23"/>
    <p:sldId id="310" r:id="rId24"/>
    <p:sldId id="312" r:id="rId25"/>
    <p:sldId id="313" r:id="rId26"/>
    <p:sldId id="314" r:id="rId27"/>
    <p:sldId id="315" r:id="rId28"/>
    <p:sldId id="344" r:id="rId29"/>
    <p:sldId id="341" r:id="rId30"/>
    <p:sldId id="316" r:id="rId31"/>
    <p:sldId id="317" r:id="rId32"/>
    <p:sldId id="318" r:id="rId33"/>
    <p:sldId id="345" r:id="rId34"/>
    <p:sldId id="319" r:id="rId35"/>
    <p:sldId id="350" r:id="rId36"/>
    <p:sldId id="322" r:id="rId37"/>
    <p:sldId id="326" r:id="rId38"/>
    <p:sldId id="327" r:id="rId39"/>
    <p:sldId id="328" r:id="rId40"/>
    <p:sldId id="348" r:id="rId41"/>
    <p:sldId id="331" r:id="rId42"/>
    <p:sldId id="329" r:id="rId43"/>
    <p:sldId id="349" r:id="rId44"/>
    <p:sldId id="332" r:id="rId45"/>
    <p:sldId id="334" r:id="rId46"/>
    <p:sldId id="352" r:id="rId47"/>
    <p:sldId id="343" r:id="rId48"/>
    <p:sldId id="351" r:id="rId49"/>
    <p:sldId id="337" r:id="rId50"/>
  </p:sldIdLst>
  <p:sldSz cx="9144000" cy="6858000" type="screen4x3"/>
  <p:notesSz cx="6858000" cy="9144000"/>
  <p:embeddedFontLst>
    <p:embeddedFont>
      <p:font typeface="Calibri" pitchFamily="34" charset="0"/>
      <p:regular r:id="rId52"/>
      <p:bold r:id="rId53"/>
      <p:italic r:id="rId54"/>
      <p:boldItalic r:id="rId55"/>
    </p:embeddedFont>
    <p:embeddedFont>
      <p:font typeface="Lora" charset="0"/>
      <p:regular r:id="rId56"/>
      <p:bold r:id="rId57"/>
      <p:italic r:id="rId58"/>
      <p:boldItalic r:id="rId59"/>
    </p:embeddedFont>
    <p:embeddedFont>
      <p:font typeface="Agency FB" pitchFamily="34" charset="0"/>
      <p:regular r:id="rId60"/>
      <p:bold r:id="rId61"/>
    </p:embeddedFont>
    <p:embeddedFont>
      <p:font typeface="Rockwell Extra Bold" pitchFamily="18" charset="0"/>
      <p:bold r:id="rId62"/>
    </p:embeddedFont>
    <p:embeddedFont>
      <p:font typeface="Pristina" pitchFamily="66" charset="0"/>
      <p:regular r:id="rId63"/>
    </p:embeddedFont>
    <p:embeddedFont>
      <p:font typeface="Arial Unicode MS" pitchFamily="34" charset="-128"/>
      <p:regular r:id="rId64"/>
    </p:embeddedFont>
    <p:embeddedFont>
      <p:font typeface="Quattrocento Sans" charset="0"/>
      <p:regular r:id="rId65"/>
      <p:bold r:id="rId66"/>
      <p:italic r:id="rId67"/>
      <p:boldItalic r:id="rId68"/>
    </p:embeddedFont>
    <p:embeddedFont>
      <p:font typeface="宋体" pitchFamily="2" charset="-122"/>
      <p:regular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66"/>
    <a:srgbClr val="FFFFFF"/>
    <a:srgbClr val="FF6600"/>
    <a:srgbClr val="00FF00"/>
    <a:srgbClr val="CC3300"/>
    <a:srgbClr val="CC000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F8BDBBA-C7B4-48FB-A3F2-A901652E9E0D}">
  <a:tblStyle styleId="{DF8BDBBA-C7B4-48FB-A3F2-A901652E9E0D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34587" autoAdjust="0"/>
    <p:restoredTop sz="92907" autoAdjust="0"/>
  </p:normalViewPr>
  <p:slideViewPr>
    <p:cSldViewPr snapToGrid="0">
      <p:cViewPr>
        <p:scale>
          <a:sx n="100" d="100"/>
          <a:sy n="100" d="100"/>
        </p:scale>
        <p:origin x="-1944" y="-4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272616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12708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7083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491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401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9192805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53500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68761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006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7156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2788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636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7860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6366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145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69296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4642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6693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8458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1742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4860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9341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297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88831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337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337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3019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87235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8723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8687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795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0620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1471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001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8812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996631" y="2671851"/>
            <a:ext cx="4523699" cy="1546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cxnSp>
        <p:nvCxnSpPr>
          <p:cNvPr id="10" name="Shape 10"/>
          <p:cNvCxnSpPr/>
          <p:nvPr/>
        </p:nvCxnSpPr>
        <p:spPr>
          <a:xfrm>
            <a:off x="-6025" y="4902015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" name="Shape 11"/>
          <p:cNvSpPr/>
          <p:nvPr/>
        </p:nvSpPr>
        <p:spPr>
          <a:xfrm>
            <a:off x="1117951" y="4524001"/>
            <a:ext cx="566999" cy="755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381251" y="1249501"/>
            <a:ext cx="3878399" cy="580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46" name="Shape 46"/>
          <p:cNvCxnSpPr/>
          <p:nvPr/>
        </p:nvCxnSpPr>
        <p:spPr>
          <a:xfrm>
            <a:off x="0" y="1508967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7" name="Shape 47"/>
          <p:cNvSpPr/>
          <p:nvPr/>
        </p:nvSpPr>
        <p:spPr>
          <a:xfrm>
            <a:off x="817476" y="1238355"/>
            <a:ext cx="405899" cy="5411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8" name="Shape 48"/>
          <p:cNvCxnSpPr/>
          <p:nvPr/>
        </p:nvCxnSpPr>
        <p:spPr>
          <a:xfrm>
            <a:off x="5265651" y="1508967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letely 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1381250" y="2155293"/>
            <a:ext cx="6809700" cy="414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CD00"/>
              </a:buClr>
              <a:buSzPct val="1000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1381250" y="1249489"/>
            <a:ext cx="6809700" cy="58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7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12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JPG"/><Relationship Id="rId5" Type="http://schemas.openxmlformats.org/officeDocument/2006/relationships/image" Target="../media/image6.png"/><Relationship Id="rId10" Type="http://schemas.openxmlformats.org/officeDocument/2006/relationships/image" Target="../media/image11.jp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jpeg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xfrm>
            <a:off x="684053" y="2671851"/>
            <a:ext cx="7852094" cy="10079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Order</a:t>
            </a:r>
            <a:r>
              <a:rPr lang="vi-V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ing</a:t>
            </a:r>
            <a:r>
              <a:rPr lang="e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 by Location</a:t>
            </a:r>
          </a:p>
        </p:txBody>
      </p:sp>
      <p:grpSp>
        <p:nvGrpSpPr>
          <p:cNvPr id="62" name="Shape 62"/>
          <p:cNvGrpSpPr/>
          <p:nvPr/>
        </p:nvGrpSpPr>
        <p:grpSpPr>
          <a:xfrm>
            <a:off x="1299164" y="4681897"/>
            <a:ext cx="215966" cy="456531"/>
            <a:chOff x="6718575" y="2318625"/>
            <a:chExt cx="256950" cy="407375"/>
          </a:xfrm>
        </p:grpSpPr>
        <p:sp>
          <p:nvSpPr>
            <p:cNvPr id="63" name="Shape 6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3" name="Picture 12" descr="Káº¿t quáº£ hÃ¬nh áº£nh cho QS 3sa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630" y="443996"/>
            <a:ext cx="1842038" cy="143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Káº¿t quáº£ hÃ¬nh áº£nh cho logo Äáº¡i há»c fp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244" y="443996"/>
            <a:ext cx="3743325" cy="143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112" y="4478471"/>
            <a:ext cx="1977567" cy="73033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169095" y="4616737"/>
            <a:ext cx="2402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C000"/>
                </a:solidFill>
                <a:latin typeface="Lora" panose="020B0604020202020204" charset="0"/>
              </a:rPr>
              <a:t>3S </a:t>
            </a:r>
            <a:r>
              <a:rPr lang="en-US" sz="2000" b="1" dirty="0">
                <a:solidFill>
                  <a:srgbClr val="FFC000"/>
                </a:solidFill>
                <a:latin typeface="Lora" panose="020B0604020202020204" charset="0"/>
              </a:rPr>
              <a:t>Application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80894" y="6145775"/>
            <a:ext cx="5782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</a:rPr>
              <a:t>CAPSTONE PROJECT PRESENTATION</a:t>
            </a:r>
            <a:endParaRPr lang="en-US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1383312" y="1200814"/>
            <a:ext cx="3889499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" dirty="0" smtClean="0"/>
              <a:t>In  </a:t>
            </a:r>
            <a:r>
              <a:rPr lang="en" dirty="0" smtClean="0">
                <a:highlight>
                  <a:srgbClr val="FFCD00"/>
                </a:highlight>
                <a:ea typeface="Arial Unicode MS" panose="020B0604020202020204" pitchFamily="34" charset="-128"/>
              </a:rPr>
              <a:t>Scope  </a:t>
            </a:r>
            <a:r>
              <a:rPr lang="en" dirty="0" smtClean="0"/>
              <a:t>Functions</a:t>
            </a:r>
            <a:endParaRPr lang="en" dirty="0"/>
          </a:p>
        </p:txBody>
      </p:sp>
      <p:cxnSp>
        <p:nvCxnSpPr>
          <p:cNvPr id="39" name="Shape 124"/>
          <p:cNvCxnSpPr/>
          <p:nvPr/>
        </p:nvCxnSpPr>
        <p:spPr>
          <a:xfrm>
            <a:off x="4082510" y="1504977"/>
            <a:ext cx="3544974" cy="31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15" name="Shape 578"/>
          <p:cNvGrpSpPr/>
          <p:nvPr/>
        </p:nvGrpSpPr>
        <p:grpSpPr>
          <a:xfrm>
            <a:off x="911532" y="1369463"/>
            <a:ext cx="216451" cy="289500"/>
            <a:chOff x="3951850" y="2985350"/>
            <a:chExt cx="407950" cy="416500"/>
          </a:xfrm>
        </p:grpSpPr>
        <p:sp>
          <p:nvSpPr>
            <p:cNvPr id="16" name="Shape 579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58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581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58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5" name="Round Same Side Corner Rectangle 44"/>
          <p:cNvSpPr/>
          <p:nvPr/>
        </p:nvSpPr>
        <p:spPr>
          <a:xfrm rot="5400000">
            <a:off x="4456273" y="-245008"/>
            <a:ext cx="1008536" cy="5484171"/>
          </a:xfrm>
          <a:prstGeom prst="round2SameRect">
            <a:avLst>
              <a:gd name="adj1" fmla="val 23321"/>
              <a:gd name="adj2" fmla="val 0"/>
            </a:avLst>
          </a:prstGeom>
          <a:gradFill flip="none" rotWithShape="1">
            <a:gsLst>
              <a:gs pos="0">
                <a:srgbClr val="CC3300">
                  <a:shade val="30000"/>
                  <a:satMod val="115000"/>
                </a:srgbClr>
              </a:gs>
              <a:gs pos="50000">
                <a:srgbClr val="CC3300">
                  <a:shade val="67500"/>
                  <a:satMod val="115000"/>
                </a:srgbClr>
              </a:gs>
              <a:gs pos="100000">
                <a:srgbClr val="CC33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6" name="Round Same Side Corner Rectangle 45"/>
          <p:cNvSpPr/>
          <p:nvPr/>
        </p:nvSpPr>
        <p:spPr>
          <a:xfrm rot="16200000" flipH="1">
            <a:off x="1211742" y="1994636"/>
            <a:ext cx="1008536" cy="1004888"/>
          </a:xfrm>
          <a:prstGeom prst="round2SameRect">
            <a:avLst>
              <a:gd name="adj1" fmla="val 34679"/>
              <a:gd name="adj2" fmla="val 0"/>
            </a:avLst>
          </a:prstGeom>
          <a:gradFill flip="none" rotWithShape="1">
            <a:gsLst>
              <a:gs pos="0">
                <a:srgbClr val="CC3300">
                  <a:shade val="30000"/>
                  <a:satMod val="115000"/>
                </a:srgbClr>
              </a:gs>
              <a:gs pos="50000">
                <a:srgbClr val="CC3300">
                  <a:shade val="67500"/>
                  <a:satMod val="115000"/>
                </a:srgbClr>
              </a:gs>
              <a:gs pos="100000">
                <a:srgbClr val="CC33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2423049" y="2178111"/>
            <a:ext cx="5168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End-user can search nearby stores which have their needed products</a:t>
            </a:r>
            <a:endParaRPr lang="en-US" b="1" dirty="0">
              <a:solidFill>
                <a:schemeClr val="bg1"/>
              </a:solidFill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1" name="Round Same Side Corner Rectangle 50"/>
          <p:cNvSpPr/>
          <p:nvPr/>
        </p:nvSpPr>
        <p:spPr>
          <a:xfrm rot="5400000">
            <a:off x="4456272" y="959745"/>
            <a:ext cx="1008536" cy="5484171"/>
          </a:xfrm>
          <a:prstGeom prst="round2SameRect">
            <a:avLst>
              <a:gd name="adj1" fmla="val 23321"/>
              <a:gd name="adj2" fmla="val 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1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2" name="Round Same Side Corner Rectangle 51"/>
          <p:cNvSpPr/>
          <p:nvPr/>
        </p:nvSpPr>
        <p:spPr>
          <a:xfrm rot="16200000" flipH="1">
            <a:off x="1211742" y="3200295"/>
            <a:ext cx="1008536" cy="1004888"/>
          </a:xfrm>
          <a:prstGeom prst="round2SameRect">
            <a:avLst>
              <a:gd name="adj1" fmla="val 34679"/>
              <a:gd name="adj2" fmla="val 0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2423048" y="3476184"/>
            <a:ext cx="4719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End-user can order products</a:t>
            </a:r>
          </a:p>
        </p:txBody>
      </p:sp>
      <p:sp>
        <p:nvSpPr>
          <p:cNvPr id="55" name="Round Same Side Corner Rectangle 54"/>
          <p:cNvSpPr/>
          <p:nvPr/>
        </p:nvSpPr>
        <p:spPr>
          <a:xfrm rot="5400000">
            <a:off x="4456274" y="2131821"/>
            <a:ext cx="1008536" cy="5484171"/>
          </a:xfrm>
          <a:prstGeom prst="round2SameRect">
            <a:avLst>
              <a:gd name="adj1" fmla="val 23321"/>
              <a:gd name="adj2" fmla="val 0"/>
            </a:avLst>
          </a:prstGeom>
          <a:gradFill flip="none" rotWithShape="1">
            <a:gsLst>
              <a:gs pos="0">
                <a:schemeClr val="bg2">
                  <a:lumMod val="75000"/>
                  <a:shade val="30000"/>
                  <a:satMod val="115000"/>
                </a:schemeClr>
              </a:gs>
              <a:gs pos="50000">
                <a:schemeClr val="bg2">
                  <a:lumMod val="75000"/>
                  <a:shade val="67500"/>
                  <a:satMod val="115000"/>
                </a:schemeClr>
              </a:gs>
              <a:gs pos="100000">
                <a:schemeClr val="bg2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6" name="Round Same Side Corner Rectangle 55"/>
          <p:cNvSpPr/>
          <p:nvPr/>
        </p:nvSpPr>
        <p:spPr>
          <a:xfrm rot="16200000" flipH="1">
            <a:off x="1211742" y="4371464"/>
            <a:ext cx="1008536" cy="1004888"/>
          </a:xfrm>
          <a:prstGeom prst="round2SameRect">
            <a:avLst>
              <a:gd name="adj1" fmla="val 34679"/>
              <a:gd name="adj2" fmla="val 0"/>
            </a:avLst>
          </a:prstGeom>
          <a:gradFill flip="none" rotWithShape="1">
            <a:gsLst>
              <a:gs pos="0">
                <a:schemeClr val="bg2">
                  <a:lumMod val="75000"/>
                  <a:shade val="30000"/>
                  <a:satMod val="115000"/>
                </a:schemeClr>
              </a:gs>
              <a:gs pos="50000">
                <a:schemeClr val="bg2">
                  <a:lumMod val="75000"/>
                  <a:shade val="67500"/>
                  <a:satMod val="115000"/>
                </a:schemeClr>
              </a:gs>
              <a:gs pos="100000">
                <a:schemeClr val="bg2">
                  <a:lumMod val="75000"/>
                  <a:shade val="100000"/>
                  <a:satMod val="115000"/>
                </a:schemeClr>
              </a:gs>
            </a:gsLst>
            <a:lin ang="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2423048" y="4665994"/>
            <a:ext cx="4719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End-user can manage their order history</a:t>
            </a:r>
          </a:p>
        </p:txBody>
      </p:sp>
      <p:sp>
        <p:nvSpPr>
          <p:cNvPr id="59" name="Round Same Side Corner Rectangle 58"/>
          <p:cNvSpPr/>
          <p:nvPr/>
        </p:nvSpPr>
        <p:spPr>
          <a:xfrm rot="5400000">
            <a:off x="4456273" y="3289651"/>
            <a:ext cx="1008536" cy="5484171"/>
          </a:xfrm>
          <a:prstGeom prst="round2SameRect">
            <a:avLst>
              <a:gd name="adj1" fmla="val 23321"/>
              <a:gd name="adj2" fmla="val 0"/>
            </a:avLst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0" name="Round Same Side Corner Rectangle 59"/>
          <p:cNvSpPr/>
          <p:nvPr/>
        </p:nvSpPr>
        <p:spPr>
          <a:xfrm rot="16200000" flipH="1">
            <a:off x="1211743" y="5529292"/>
            <a:ext cx="1008536" cy="1004888"/>
          </a:xfrm>
          <a:prstGeom prst="round2SameRect">
            <a:avLst>
              <a:gd name="adj1" fmla="val 34679"/>
              <a:gd name="adj2" fmla="val 0"/>
            </a:avLst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2423049" y="5821457"/>
            <a:ext cx="517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Store can manage products and interact with </a:t>
            </a:r>
            <a:r>
              <a:rPr lang="en-US" b="1" dirty="0" smtClean="0">
                <a:solidFill>
                  <a:schemeClr val="bg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user</a:t>
            </a:r>
            <a:endParaRPr lang="en-US" b="1" dirty="0">
              <a:solidFill>
                <a:schemeClr val="bg1"/>
              </a:solidFill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1504036" y="2290540"/>
            <a:ext cx="511250" cy="492849"/>
            <a:chOff x="5210175" y="2278856"/>
            <a:chExt cx="235744" cy="173831"/>
          </a:xfrm>
          <a:gradFill flip="none" rotWithShape="1">
            <a:gsLst>
              <a:gs pos="0">
                <a:srgbClr val="00FF00">
                  <a:shade val="30000"/>
                  <a:satMod val="115000"/>
                </a:srgbClr>
              </a:gs>
              <a:gs pos="50000">
                <a:srgbClr val="00FF00">
                  <a:shade val="67500"/>
                  <a:satMod val="115000"/>
                </a:srgbClr>
              </a:gs>
              <a:gs pos="100000">
                <a:srgbClr val="00FF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</p:grpSpPr>
        <p:sp>
          <p:nvSpPr>
            <p:cNvPr id="65" name="Frame 64"/>
            <p:cNvSpPr/>
            <p:nvPr/>
          </p:nvSpPr>
          <p:spPr>
            <a:xfrm>
              <a:off x="5226244" y="2278856"/>
              <a:ext cx="163128" cy="159546"/>
            </a:xfrm>
            <a:prstGeom prst="frame">
              <a:avLst>
                <a:gd name="adj1" fmla="val 5556"/>
              </a:avLst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6" name="Freeform 65"/>
            <p:cNvSpPr/>
            <p:nvPr/>
          </p:nvSpPr>
          <p:spPr>
            <a:xfrm>
              <a:off x="5210175" y="2297000"/>
              <a:ext cx="235744" cy="155687"/>
            </a:xfrm>
            <a:custGeom>
              <a:avLst/>
              <a:gdLst>
                <a:gd name="connsiteX0" fmla="*/ 66675 w 235744"/>
                <a:gd name="connsiteY0" fmla="*/ 78582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78582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744" h="155687">
                  <a:moveTo>
                    <a:pt x="66675" y="86631"/>
                  </a:moveTo>
                  <a:cubicBezTo>
                    <a:pt x="49212" y="67581"/>
                    <a:pt x="34131" y="53293"/>
                    <a:pt x="0" y="50912"/>
                  </a:cubicBezTo>
                  <a:cubicBezTo>
                    <a:pt x="34132" y="78693"/>
                    <a:pt x="65881" y="113618"/>
                    <a:pt x="80963" y="155687"/>
                  </a:cubicBezTo>
                  <a:cubicBezTo>
                    <a:pt x="108745" y="94568"/>
                    <a:pt x="141287" y="31068"/>
                    <a:pt x="235744" y="905"/>
                  </a:cubicBezTo>
                  <a:cubicBezTo>
                    <a:pt x="157957" y="-6239"/>
                    <a:pt x="103981" y="29481"/>
                    <a:pt x="66675" y="86631"/>
                  </a:cubicBez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504036" y="3460414"/>
            <a:ext cx="511250" cy="492849"/>
            <a:chOff x="5210175" y="2278856"/>
            <a:chExt cx="235744" cy="173831"/>
          </a:xfrm>
          <a:gradFill flip="none" rotWithShape="1">
            <a:gsLst>
              <a:gs pos="0">
                <a:srgbClr val="00FF00">
                  <a:shade val="30000"/>
                  <a:satMod val="115000"/>
                </a:srgbClr>
              </a:gs>
              <a:gs pos="50000">
                <a:srgbClr val="00FF00">
                  <a:shade val="67500"/>
                  <a:satMod val="115000"/>
                </a:srgbClr>
              </a:gs>
              <a:gs pos="100000">
                <a:srgbClr val="00FF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</p:grpSpPr>
        <p:sp>
          <p:nvSpPr>
            <p:cNvPr id="77" name="Frame 76"/>
            <p:cNvSpPr/>
            <p:nvPr/>
          </p:nvSpPr>
          <p:spPr>
            <a:xfrm>
              <a:off x="5226244" y="2278856"/>
              <a:ext cx="163128" cy="159546"/>
            </a:xfrm>
            <a:prstGeom prst="frame">
              <a:avLst>
                <a:gd name="adj1" fmla="val 5556"/>
              </a:avLst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8" name="Freeform 77"/>
            <p:cNvSpPr/>
            <p:nvPr/>
          </p:nvSpPr>
          <p:spPr>
            <a:xfrm>
              <a:off x="5210175" y="2297000"/>
              <a:ext cx="235744" cy="155687"/>
            </a:xfrm>
            <a:custGeom>
              <a:avLst/>
              <a:gdLst>
                <a:gd name="connsiteX0" fmla="*/ 66675 w 235744"/>
                <a:gd name="connsiteY0" fmla="*/ 78582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78582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744" h="155687">
                  <a:moveTo>
                    <a:pt x="66675" y="86631"/>
                  </a:moveTo>
                  <a:cubicBezTo>
                    <a:pt x="49212" y="67581"/>
                    <a:pt x="34131" y="53293"/>
                    <a:pt x="0" y="50912"/>
                  </a:cubicBezTo>
                  <a:cubicBezTo>
                    <a:pt x="34132" y="78693"/>
                    <a:pt x="65881" y="113618"/>
                    <a:pt x="80963" y="155687"/>
                  </a:cubicBezTo>
                  <a:cubicBezTo>
                    <a:pt x="108745" y="94568"/>
                    <a:pt x="141287" y="31068"/>
                    <a:pt x="235744" y="905"/>
                  </a:cubicBezTo>
                  <a:cubicBezTo>
                    <a:pt x="157957" y="-6239"/>
                    <a:pt x="103981" y="29481"/>
                    <a:pt x="66675" y="86631"/>
                  </a:cubicBez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1504036" y="4624753"/>
            <a:ext cx="511250" cy="492849"/>
            <a:chOff x="5210175" y="2278856"/>
            <a:chExt cx="235744" cy="173831"/>
          </a:xfrm>
          <a:gradFill flip="none" rotWithShape="1">
            <a:gsLst>
              <a:gs pos="0">
                <a:srgbClr val="00FF00">
                  <a:shade val="30000"/>
                  <a:satMod val="115000"/>
                </a:srgbClr>
              </a:gs>
              <a:gs pos="50000">
                <a:srgbClr val="00FF00">
                  <a:shade val="67500"/>
                  <a:satMod val="115000"/>
                </a:srgbClr>
              </a:gs>
              <a:gs pos="100000">
                <a:srgbClr val="00FF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</p:grpSpPr>
        <p:sp>
          <p:nvSpPr>
            <p:cNvPr id="83" name="Frame 82"/>
            <p:cNvSpPr/>
            <p:nvPr/>
          </p:nvSpPr>
          <p:spPr>
            <a:xfrm>
              <a:off x="5226244" y="2278856"/>
              <a:ext cx="163128" cy="159546"/>
            </a:xfrm>
            <a:prstGeom prst="frame">
              <a:avLst>
                <a:gd name="adj1" fmla="val 5556"/>
              </a:avLst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4" name="Freeform 83"/>
            <p:cNvSpPr/>
            <p:nvPr/>
          </p:nvSpPr>
          <p:spPr>
            <a:xfrm>
              <a:off x="5210175" y="2297000"/>
              <a:ext cx="235744" cy="155687"/>
            </a:xfrm>
            <a:custGeom>
              <a:avLst/>
              <a:gdLst>
                <a:gd name="connsiteX0" fmla="*/ 66675 w 235744"/>
                <a:gd name="connsiteY0" fmla="*/ 78582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78582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744" h="155687">
                  <a:moveTo>
                    <a:pt x="66675" y="86631"/>
                  </a:moveTo>
                  <a:cubicBezTo>
                    <a:pt x="49212" y="67581"/>
                    <a:pt x="34131" y="53293"/>
                    <a:pt x="0" y="50912"/>
                  </a:cubicBezTo>
                  <a:cubicBezTo>
                    <a:pt x="34132" y="78693"/>
                    <a:pt x="65881" y="113618"/>
                    <a:pt x="80963" y="155687"/>
                  </a:cubicBezTo>
                  <a:cubicBezTo>
                    <a:pt x="108745" y="94568"/>
                    <a:pt x="141287" y="31068"/>
                    <a:pt x="235744" y="905"/>
                  </a:cubicBezTo>
                  <a:cubicBezTo>
                    <a:pt x="157957" y="-6239"/>
                    <a:pt x="103981" y="29481"/>
                    <a:pt x="66675" y="86631"/>
                  </a:cubicBez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504036" y="5797460"/>
            <a:ext cx="511250" cy="492849"/>
            <a:chOff x="5210175" y="2278856"/>
            <a:chExt cx="235744" cy="173831"/>
          </a:xfrm>
          <a:gradFill flip="none" rotWithShape="1">
            <a:gsLst>
              <a:gs pos="0">
                <a:srgbClr val="00FF00">
                  <a:shade val="30000"/>
                  <a:satMod val="115000"/>
                </a:srgbClr>
              </a:gs>
              <a:gs pos="50000">
                <a:srgbClr val="00FF00">
                  <a:shade val="67500"/>
                  <a:satMod val="115000"/>
                </a:srgbClr>
              </a:gs>
              <a:gs pos="100000">
                <a:srgbClr val="00FF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</p:grpSpPr>
        <p:sp>
          <p:nvSpPr>
            <p:cNvPr id="86" name="Frame 85"/>
            <p:cNvSpPr/>
            <p:nvPr/>
          </p:nvSpPr>
          <p:spPr>
            <a:xfrm>
              <a:off x="5226244" y="2278856"/>
              <a:ext cx="163128" cy="159546"/>
            </a:xfrm>
            <a:prstGeom prst="frame">
              <a:avLst>
                <a:gd name="adj1" fmla="val 5556"/>
              </a:avLst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7" name="Freeform 86"/>
            <p:cNvSpPr/>
            <p:nvPr/>
          </p:nvSpPr>
          <p:spPr>
            <a:xfrm>
              <a:off x="5210175" y="2297000"/>
              <a:ext cx="235744" cy="155687"/>
            </a:xfrm>
            <a:custGeom>
              <a:avLst/>
              <a:gdLst>
                <a:gd name="connsiteX0" fmla="*/ 66675 w 235744"/>
                <a:gd name="connsiteY0" fmla="*/ 78582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78582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744" h="155687">
                  <a:moveTo>
                    <a:pt x="66675" y="86631"/>
                  </a:moveTo>
                  <a:cubicBezTo>
                    <a:pt x="49212" y="67581"/>
                    <a:pt x="34131" y="53293"/>
                    <a:pt x="0" y="50912"/>
                  </a:cubicBezTo>
                  <a:cubicBezTo>
                    <a:pt x="34132" y="78693"/>
                    <a:pt x="65881" y="113618"/>
                    <a:pt x="80963" y="155687"/>
                  </a:cubicBezTo>
                  <a:cubicBezTo>
                    <a:pt x="108745" y="94568"/>
                    <a:pt x="141287" y="31068"/>
                    <a:pt x="235744" y="905"/>
                  </a:cubicBezTo>
                  <a:cubicBezTo>
                    <a:pt x="157957" y="-6239"/>
                    <a:pt x="103981" y="29481"/>
                    <a:pt x="66675" y="86631"/>
                  </a:cubicBez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88" name="Picture 345" descr="shadow_1_m"/>
          <p:cNvPicPr>
            <a:picLocks noChangeAspect="1" noChangeArrowheads="1"/>
          </p:cNvPicPr>
          <p:nvPr/>
        </p:nvPicPr>
        <p:blipFill>
          <a:blip r:embed="rId3"/>
          <a:srcRect r="61411"/>
          <a:stretch>
            <a:fillRect/>
          </a:stretch>
        </p:blipFill>
        <p:spPr bwMode="gray">
          <a:xfrm rot="10800000">
            <a:off x="2223343" y="601410"/>
            <a:ext cx="177719" cy="7062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8773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50" grpId="0"/>
      <p:bldP spid="51" grpId="0" animBg="1"/>
      <p:bldP spid="52" grpId="0" animBg="1"/>
      <p:bldP spid="54" grpId="0"/>
      <p:bldP spid="55" grpId="0" animBg="1"/>
      <p:bldP spid="56" grpId="0" animBg="1"/>
      <p:bldP spid="58" grpId="0"/>
      <p:bldP spid="59" grpId="0" animBg="1"/>
      <p:bldP spid="60" grpId="0" animBg="1"/>
      <p:bldP spid="6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1383312" y="1200814"/>
            <a:ext cx="3889499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" dirty="0" smtClean="0"/>
              <a:t>Out of  </a:t>
            </a:r>
            <a:r>
              <a:rPr lang="en" dirty="0" smtClean="0">
                <a:highlight>
                  <a:srgbClr val="FFCD00"/>
                </a:highlight>
                <a:ea typeface="Arial Unicode MS" panose="020B0604020202020204" pitchFamily="34" charset="-128"/>
              </a:rPr>
              <a:t>Scope  </a:t>
            </a:r>
            <a:r>
              <a:rPr lang="en" dirty="0" smtClean="0"/>
              <a:t>Functions</a:t>
            </a:r>
            <a:endParaRPr lang="en" dirty="0"/>
          </a:p>
        </p:txBody>
      </p:sp>
      <p:cxnSp>
        <p:nvCxnSpPr>
          <p:cNvPr id="39" name="Shape 124"/>
          <p:cNvCxnSpPr/>
          <p:nvPr/>
        </p:nvCxnSpPr>
        <p:spPr>
          <a:xfrm>
            <a:off x="4636488" y="1514213"/>
            <a:ext cx="3544974" cy="31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15" name="Shape 578"/>
          <p:cNvGrpSpPr/>
          <p:nvPr/>
        </p:nvGrpSpPr>
        <p:grpSpPr>
          <a:xfrm>
            <a:off x="911532" y="1369463"/>
            <a:ext cx="216451" cy="289500"/>
            <a:chOff x="3951850" y="2985350"/>
            <a:chExt cx="407950" cy="416500"/>
          </a:xfrm>
        </p:grpSpPr>
        <p:sp>
          <p:nvSpPr>
            <p:cNvPr id="16" name="Shape 579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58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581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58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2" name="Round Same Side Corner Rectangle 51"/>
          <p:cNvSpPr/>
          <p:nvPr/>
        </p:nvSpPr>
        <p:spPr>
          <a:xfrm rot="16200000">
            <a:off x="3481135" y="352983"/>
            <a:ext cx="1008536" cy="5484171"/>
          </a:xfrm>
          <a:prstGeom prst="round2SameRect">
            <a:avLst>
              <a:gd name="adj1" fmla="val 23321"/>
              <a:gd name="adj2" fmla="val 0"/>
            </a:avLst>
          </a:prstGeom>
          <a:gradFill flip="none" rotWithShape="1">
            <a:gsLst>
              <a:gs pos="0">
                <a:srgbClr val="CC3300">
                  <a:shade val="30000"/>
                  <a:satMod val="115000"/>
                </a:srgbClr>
              </a:gs>
              <a:gs pos="50000">
                <a:srgbClr val="CC3300">
                  <a:shade val="67500"/>
                  <a:satMod val="115000"/>
                </a:srgbClr>
              </a:gs>
              <a:gs pos="100000">
                <a:srgbClr val="CC33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3" name="Round Same Side Corner Rectangle 52"/>
          <p:cNvSpPr/>
          <p:nvPr/>
        </p:nvSpPr>
        <p:spPr>
          <a:xfrm rot="5400000" flipH="1">
            <a:off x="6725663" y="2592625"/>
            <a:ext cx="1008536" cy="1004888"/>
          </a:xfrm>
          <a:prstGeom prst="round2SameRect">
            <a:avLst>
              <a:gd name="adj1" fmla="val 34679"/>
              <a:gd name="adj2" fmla="val 0"/>
            </a:avLst>
          </a:prstGeom>
          <a:gradFill flip="none" rotWithShape="1">
            <a:gsLst>
              <a:gs pos="0">
                <a:srgbClr val="CC3300">
                  <a:shade val="30000"/>
                  <a:satMod val="115000"/>
                </a:srgbClr>
              </a:gs>
              <a:gs pos="50000">
                <a:srgbClr val="CC3300">
                  <a:shade val="67500"/>
                  <a:satMod val="115000"/>
                </a:srgbClr>
              </a:gs>
              <a:gs pos="100000">
                <a:srgbClr val="CC33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1530060" y="2900422"/>
            <a:ext cx="5168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End-user can do online payment via debit cart</a:t>
            </a:r>
          </a:p>
        </p:txBody>
      </p:sp>
      <p:sp>
        <p:nvSpPr>
          <p:cNvPr id="55" name="Round Same Side Corner Rectangle 54"/>
          <p:cNvSpPr/>
          <p:nvPr/>
        </p:nvSpPr>
        <p:spPr>
          <a:xfrm rot="16200000">
            <a:off x="3481134" y="1603251"/>
            <a:ext cx="1008536" cy="5484171"/>
          </a:xfrm>
          <a:prstGeom prst="round2SameRect">
            <a:avLst>
              <a:gd name="adj1" fmla="val 23321"/>
              <a:gd name="adj2" fmla="val 0"/>
            </a:avLst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6" name="Round Same Side Corner Rectangle 55"/>
          <p:cNvSpPr/>
          <p:nvPr/>
        </p:nvSpPr>
        <p:spPr>
          <a:xfrm rot="5400000" flipH="1">
            <a:off x="6725662" y="3842893"/>
            <a:ext cx="1008536" cy="1004888"/>
          </a:xfrm>
          <a:prstGeom prst="round2SameRect">
            <a:avLst>
              <a:gd name="adj1" fmla="val 34679"/>
              <a:gd name="adj2" fmla="val 0"/>
            </a:avLst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1540118" y="4147382"/>
            <a:ext cx="499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Store’s product quantity is stored in application system</a:t>
            </a:r>
          </a:p>
        </p:txBody>
      </p:sp>
      <p:sp>
        <p:nvSpPr>
          <p:cNvPr id="58" name="Round Same Side Corner Rectangle 57"/>
          <p:cNvSpPr/>
          <p:nvPr/>
        </p:nvSpPr>
        <p:spPr>
          <a:xfrm rot="16200000">
            <a:off x="3481134" y="2842475"/>
            <a:ext cx="1008536" cy="5484171"/>
          </a:xfrm>
          <a:prstGeom prst="round2SameRect">
            <a:avLst>
              <a:gd name="adj1" fmla="val 23321"/>
              <a:gd name="adj2" fmla="val 0"/>
            </a:avLst>
          </a:prstGeom>
          <a:gradFill flip="none" rotWithShape="1">
            <a:gsLst>
              <a:gs pos="0">
                <a:srgbClr val="FF6600">
                  <a:shade val="30000"/>
                  <a:satMod val="115000"/>
                </a:srgbClr>
              </a:gs>
              <a:gs pos="50000">
                <a:srgbClr val="FF6600">
                  <a:shade val="67500"/>
                  <a:satMod val="115000"/>
                </a:srgbClr>
              </a:gs>
              <a:gs pos="100000">
                <a:srgbClr val="FF66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9" name="Round Same Side Corner Rectangle 58"/>
          <p:cNvSpPr/>
          <p:nvPr/>
        </p:nvSpPr>
        <p:spPr>
          <a:xfrm rot="5400000" flipH="1">
            <a:off x="6725662" y="5082117"/>
            <a:ext cx="1008536" cy="1004888"/>
          </a:xfrm>
          <a:prstGeom prst="round2SameRect">
            <a:avLst>
              <a:gd name="adj1" fmla="val 34679"/>
              <a:gd name="adj2" fmla="val 0"/>
            </a:avLst>
          </a:prstGeom>
          <a:gradFill flip="none" rotWithShape="1">
            <a:gsLst>
              <a:gs pos="0">
                <a:srgbClr val="FF6600">
                  <a:shade val="30000"/>
                  <a:satMod val="115000"/>
                </a:srgbClr>
              </a:gs>
              <a:gs pos="50000">
                <a:srgbClr val="FF6600">
                  <a:shade val="67500"/>
                  <a:satMod val="115000"/>
                </a:srgbClr>
              </a:gs>
              <a:gs pos="100000">
                <a:srgbClr val="FF66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1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1530060" y="5488140"/>
            <a:ext cx="5074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Build application in </a:t>
            </a:r>
            <a:r>
              <a:rPr lang="en-US" b="1" dirty="0" err="1" smtClean="0">
                <a:solidFill>
                  <a:schemeClr val="bg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iOS</a:t>
            </a:r>
            <a:endParaRPr lang="en-US" b="1" dirty="0" smtClean="0">
              <a:solidFill>
                <a:schemeClr val="bg1"/>
              </a:solidFill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4" name="Picture 345" descr="shadow_1_m"/>
          <p:cNvPicPr>
            <a:picLocks noChangeAspect="1" noChangeArrowheads="1"/>
          </p:cNvPicPr>
          <p:nvPr/>
        </p:nvPicPr>
        <p:blipFill>
          <a:blip r:embed="rId3"/>
          <a:srcRect r="61411"/>
          <a:stretch>
            <a:fillRect/>
          </a:stretch>
        </p:blipFill>
        <p:spPr bwMode="gray">
          <a:xfrm>
            <a:off x="6590571" y="957395"/>
            <a:ext cx="139061" cy="661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" name="Shape 648"/>
          <p:cNvSpPr/>
          <p:nvPr/>
        </p:nvSpPr>
        <p:spPr>
          <a:xfrm>
            <a:off x="6984058" y="2875723"/>
            <a:ext cx="343911" cy="458576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pattFill prst="pct5">
            <a:fgClr>
              <a:schemeClr val="lt1"/>
            </a:fgClr>
            <a:bgClr>
              <a:schemeClr val="bg1"/>
            </a:bgClr>
          </a:pattFill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reflection blurRad="6350" stA="52000" endA="300" endPos="35000" dir="5400000" sy="-100000" algn="bl" rotWithShape="0"/>
          </a:effectLst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648"/>
          <p:cNvSpPr/>
          <p:nvPr/>
        </p:nvSpPr>
        <p:spPr>
          <a:xfrm>
            <a:off x="6984057" y="4036644"/>
            <a:ext cx="343911" cy="458576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pattFill prst="pct5">
            <a:fgClr>
              <a:schemeClr val="lt1"/>
            </a:fgClr>
            <a:bgClr>
              <a:schemeClr val="bg1"/>
            </a:bgClr>
          </a:pattFill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reflection blurRad="6350" stA="52000" endA="300" endPos="35000" dir="5400000" sy="-100000" algn="bl" rotWithShape="0"/>
          </a:effectLst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648"/>
          <p:cNvSpPr/>
          <p:nvPr/>
        </p:nvSpPr>
        <p:spPr>
          <a:xfrm>
            <a:off x="6984057" y="5337341"/>
            <a:ext cx="343911" cy="458576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pattFill prst="pct5">
            <a:fgClr>
              <a:schemeClr val="lt1"/>
            </a:fgClr>
            <a:bgClr>
              <a:schemeClr val="bg1"/>
            </a:bgClr>
          </a:pattFill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reflection blurRad="6350" stA="52000" endA="300" endPos="35000" dir="5400000" sy="-100000" algn="bl" rotWithShape="0"/>
          </a:effectLst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19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/>
      <p:bldP spid="55" grpId="0" animBg="1"/>
      <p:bldP spid="56" grpId="0" animBg="1"/>
      <p:bldP spid="57" grpId="0"/>
      <p:bldP spid="58" grpId="0" animBg="1"/>
      <p:bldP spid="59" grpId="0" animBg="1"/>
      <p:bldP spid="60" grpId="0"/>
      <p:bldP spid="77" grpId="0" animBg="1"/>
      <p:bldP spid="78" grpId="0" animBg="1"/>
      <p:bldP spid="7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ctrTitle" idx="4294967295"/>
          </p:nvPr>
        </p:nvSpPr>
        <p:spPr>
          <a:xfrm>
            <a:off x="1198517" y="4224633"/>
            <a:ext cx="6747113" cy="154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 smtClean="0">
                <a:highlight>
                  <a:srgbClr val="FFCD00"/>
                </a:highlight>
              </a:rPr>
              <a:t>Project Management Plan</a:t>
            </a:r>
            <a:endParaRPr lang="en" sz="4800" dirty="0">
              <a:highlight>
                <a:srgbClr val="FFCD00"/>
              </a:highlight>
            </a:endParaRPr>
          </a:p>
        </p:txBody>
      </p:sp>
      <p:cxnSp>
        <p:nvCxnSpPr>
          <p:cNvPr id="124" name="Shape 124"/>
          <p:cNvCxnSpPr/>
          <p:nvPr/>
        </p:nvCxnSpPr>
        <p:spPr>
          <a:xfrm>
            <a:off x="-6025" y="2224971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5" name="Shape 125"/>
          <p:cNvSpPr/>
          <p:nvPr/>
        </p:nvSpPr>
        <p:spPr>
          <a:xfrm>
            <a:off x="3470325" y="626815"/>
            <a:ext cx="2203499" cy="2937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22"/>
          <p:cNvSpPr txBox="1">
            <a:spLocks/>
          </p:cNvSpPr>
          <p:nvPr/>
        </p:nvSpPr>
        <p:spPr>
          <a:xfrm>
            <a:off x="3421493" y="1286634"/>
            <a:ext cx="2247768" cy="16277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" sz="11500" dirty="0" smtClean="0">
                <a:highlight>
                  <a:srgbClr val="FFCD00"/>
                </a:highlight>
              </a:rPr>
              <a:t>2</a:t>
            </a:r>
            <a:endParaRPr lang="en" sz="11500" dirty="0">
              <a:highlight>
                <a:srgbClr val="FFCD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9061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4894755" y="546932"/>
            <a:ext cx="4651855" cy="22533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>
            <a:off x="-263670" y="555892"/>
            <a:ext cx="1744452" cy="10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4" name="Shape 171"/>
          <p:cNvGrpSpPr/>
          <p:nvPr/>
        </p:nvGrpSpPr>
        <p:grpSpPr>
          <a:xfrm>
            <a:off x="974851" y="431079"/>
            <a:ext cx="208500" cy="249627"/>
            <a:chOff x="1929775" y="320925"/>
            <a:chExt cx="423800" cy="372650"/>
          </a:xfrm>
        </p:grpSpPr>
        <p:sp>
          <p:nvSpPr>
            <p:cNvPr id="15" name="Shape 172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173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174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75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176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1" name="Shape 200"/>
          <p:cNvSpPr txBox="1">
            <a:spLocks/>
          </p:cNvSpPr>
          <p:nvPr/>
        </p:nvSpPr>
        <p:spPr>
          <a:xfrm>
            <a:off x="1526820" y="269967"/>
            <a:ext cx="3889499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Software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Process  </a:t>
            </a:r>
            <a:r>
              <a:rPr lang="en" sz="2000" b="1" dirty="0" smtClean="0">
                <a:latin typeface="Lora" panose="020B0604020202020204" charset="0"/>
              </a:rPr>
              <a:t>Model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22" name="Group 21"/>
          <p:cNvGrpSpPr>
            <a:grpSpLocks/>
          </p:cNvGrpSpPr>
          <p:nvPr/>
        </p:nvGrpSpPr>
        <p:grpSpPr bwMode="auto">
          <a:xfrm rot="20232419">
            <a:off x="3282331" y="1793878"/>
            <a:ext cx="2466975" cy="3270249"/>
            <a:chOff x="1968" y="1488"/>
            <a:chExt cx="1776" cy="1766"/>
          </a:xfrm>
        </p:grpSpPr>
        <p:sp>
          <p:nvSpPr>
            <p:cNvPr id="23" name="AutoShape 21"/>
            <p:cNvSpPr>
              <a:spLocks noChangeArrowheads="1"/>
            </p:cNvSpPr>
            <p:nvPr/>
          </p:nvSpPr>
          <p:spPr bwMode="gray">
            <a:xfrm rot="6774404">
              <a:off x="2004" y="1578"/>
              <a:ext cx="1688" cy="1664"/>
            </a:xfrm>
            <a:custGeom>
              <a:avLst/>
              <a:gdLst>
                <a:gd name="G0" fmla="+- -1509893 0 0"/>
                <a:gd name="G1" fmla="+- -5955455 0 0"/>
                <a:gd name="G2" fmla="+- -1509893 0 -5955455"/>
                <a:gd name="G3" fmla="+- 10800 0 0"/>
                <a:gd name="G4" fmla="+- 0 0 -1509893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7926 0 0"/>
                <a:gd name="G9" fmla="+- 0 0 -5955455"/>
                <a:gd name="G10" fmla="+- 7926 0 2700"/>
                <a:gd name="G11" fmla="cos G10 -1509893"/>
                <a:gd name="G12" fmla="sin G10 -1509893"/>
                <a:gd name="G13" fmla="cos 13500 -1509893"/>
                <a:gd name="G14" fmla="sin 13500 -1509893"/>
                <a:gd name="G15" fmla="+- G11 10800 0"/>
                <a:gd name="G16" fmla="+- G12 10800 0"/>
                <a:gd name="G17" fmla="+- G13 10800 0"/>
                <a:gd name="G18" fmla="+- G14 10800 0"/>
                <a:gd name="G19" fmla="*/ 7926 1 2"/>
                <a:gd name="G20" fmla="+- G19 5400 0"/>
                <a:gd name="G21" fmla="cos G20 -1509893"/>
                <a:gd name="G22" fmla="sin G20 -1509893"/>
                <a:gd name="G23" fmla="+- G21 10800 0"/>
                <a:gd name="G24" fmla="+- G12 G23 G22"/>
                <a:gd name="G25" fmla="+- G22 G23 G11"/>
                <a:gd name="G26" fmla="cos 10800 -1509893"/>
                <a:gd name="G27" fmla="sin 10800 -1509893"/>
                <a:gd name="G28" fmla="cos 7926 -1509893"/>
                <a:gd name="G29" fmla="sin 7926 -1509893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5955455"/>
                <a:gd name="G36" fmla="sin G34 -5955455"/>
                <a:gd name="G37" fmla="+/ -5955455 -1509893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7926 G39"/>
                <a:gd name="G43" fmla="sin 7926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6689 w 21600"/>
                <a:gd name="T5" fmla="*/ 1746 h 21600"/>
                <a:gd name="T6" fmla="*/ 10657 w 21600"/>
                <a:gd name="T7" fmla="*/ 1438 h 21600"/>
                <a:gd name="T8" fmla="*/ 15121 w 21600"/>
                <a:gd name="T9" fmla="*/ 4156 h 21600"/>
                <a:gd name="T10" fmla="*/ 23223 w 21600"/>
                <a:gd name="T11" fmla="*/ 5516 h 21600"/>
                <a:gd name="T12" fmla="*/ 21035 w 21600"/>
                <a:gd name="T13" fmla="*/ 10942 h 21600"/>
                <a:gd name="T14" fmla="*/ 15609 w 21600"/>
                <a:gd name="T15" fmla="*/ 8754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8093" y="7698"/>
                  </a:moveTo>
                  <a:cubicBezTo>
                    <a:pt x="16849" y="4772"/>
                    <a:pt x="13978" y="2874"/>
                    <a:pt x="10800" y="2874"/>
                  </a:cubicBezTo>
                  <a:cubicBezTo>
                    <a:pt x="10759" y="2874"/>
                    <a:pt x="10719" y="2874"/>
                    <a:pt x="10679" y="2874"/>
                  </a:cubicBezTo>
                  <a:lnTo>
                    <a:pt x="10635" y="1"/>
                  </a:lnTo>
                  <a:cubicBezTo>
                    <a:pt x="10690" y="0"/>
                    <a:pt x="10745" y="0"/>
                    <a:pt x="10800" y="0"/>
                  </a:cubicBezTo>
                  <a:cubicBezTo>
                    <a:pt x="15131" y="0"/>
                    <a:pt x="19043" y="2587"/>
                    <a:pt x="20738" y="6573"/>
                  </a:cubicBezTo>
                  <a:lnTo>
                    <a:pt x="23223" y="5516"/>
                  </a:lnTo>
                  <a:lnTo>
                    <a:pt x="21035" y="10942"/>
                  </a:lnTo>
                  <a:lnTo>
                    <a:pt x="15609" y="8754"/>
                  </a:lnTo>
                  <a:lnTo>
                    <a:pt x="18093" y="7698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dist="81320" dir="3080412" algn="ctr" rotWithShape="0">
                <a:srgbClr val="000000">
                  <a:alpha val="2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" name="AutoShape 22"/>
            <p:cNvSpPr>
              <a:spLocks noChangeArrowheads="1"/>
            </p:cNvSpPr>
            <p:nvPr/>
          </p:nvSpPr>
          <p:spPr bwMode="gray">
            <a:xfrm rot="12174404">
              <a:off x="1968" y="1567"/>
              <a:ext cx="1688" cy="1664"/>
            </a:xfrm>
            <a:custGeom>
              <a:avLst/>
              <a:gdLst>
                <a:gd name="G0" fmla="+- -1509893 0 0"/>
                <a:gd name="G1" fmla="+- -5955455 0 0"/>
                <a:gd name="G2" fmla="+- -1509893 0 -5955455"/>
                <a:gd name="G3" fmla="+- 10800 0 0"/>
                <a:gd name="G4" fmla="+- 0 0 -1509893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7926 0 0"/>
                <a:gd name="G9" fmla="+- 0 0 -5955455"/>
                <a:gd name="G10" fmla="+- 7926 0 2700"/>
                <a:gd name="G11" fmla="cos G10 -1509893"/>
                <a:gd name="G12" fmla="sin G10 -1509893"/>
                <a:gd name="G13" fmla="cos 13500 -1509893"/>
                <a:gd name="G14" fmla="sin 13500 -1509893"/>
                <a:gd name="G15" fmla="+- G11 10800 0"/>
                <a:gd name="G16" fmla="+- G12 10800 0"/>
                <a:gd name="G17" fmla="+- G13 10800 0"/>
                <a:gd name="G18" fmla="+- G14 10800 0"/>
                <a:gd name="G19" fmla="*/ 7926 1 2"/>
                <a:gd name="G20" fmla="+- G19 5400 0"/>
                <a:gd name="G21" fmla="cos G20 -1509893"/>
                <a:gd name="G22" fmla="sin G20 -1509893"/>
                <a:gd name="G23" fmla="+- G21 10800 0"/>
                <a:gd name="G24" fmla="+- G12 G23 G22"/>
                <a:gd name="G25" fmla="+- G22 G23 G11"/>
                <a:gd name="G26" fmla="cos 10800 -1509893"/>
                <a:gd name="G27" fmla="sin 10800 -1509893"/>
                <a:gd name="G28" fmla="cos 7926 -1509893"/>
                <a:gd name="G29" fmla="sin 7926 -1509893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5955455"/>
                <a:gd name="G36" fmla="sin G34 -5955455"/>
                <a:gd name="G37" fmla="+/ -5955455 -1509893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7926 G39"/>
                <a:gd name="G43" fmla="sin 7926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6689 w 21600"/>
                <a:gd name="T5" fmla="*/ 1746 h 21600"/>
                <a:gd name="T6" fmla="*/ 10657 w 21600"/>
                <a:gd name="T7" fmla="*/ 1438 h 21600"/>
                <a:gd name="T8" fmla="*/ 15121 w 21600"/>
                <a:gd name="T9" fmla="*/ 4156 h 21600"/>
                <a:gd name="T10" fmla="*/ 23223 w 21600"/>
                <a:gd name="T11" fmla="*/ 5516 h 21600"/>
                <a:gd name="T12" fmla="*/ 21035 w 21600"/>
                <a:gd name="T13" fmla="*/ 10942 h 21600"/>
                <a:gd name="T14" fmla="*/ 15609 w 21600"/>
                <a:gd name="T15" fmla="*/ 8754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8093" y="7698"/>
                  </a:moveTo>
                  <a:cubicBezTo>
                    <a:pt x="16849" y="4772"/>
                    <a:pt x="13978" y="2874"/>
                    <a:pt x="10800" y="2874"/>
                  </a:cubicBezTo>
                  <a:cubicBezTo>
                    <a:pt x="10759" y="2874"/>
                    <a:pt x="10719" y="2874"/>
                    <a:pt x="10679" y="2874"/>
                  </a:cubicBezTo>
                  <a:lnTo>
                    <a:pt x="10635" y="1"/>
                  </a:lnTo>
                  <a:cubicBezTo>
                    <a:pt x="10690" y="0"/>
                    <a:pt x="10745" y="0"/>
                    <a:pt x="10800" y="0"/>
                  </a:cubicBezTo>
                  <a:cubicBezTo>
                    <a:pt x="15131" y="0"/>
                    <a:pt x="19043" y="2587"/>
                    <a:pt x="20738" y="6573"/>
                  </a:cubicBezTo>
                  <a:lnTo>
                    <a:pt x="23223" y="5516"/>
                  </a:lnTo>
                  <a:lnTo>
                    <a:pt x="21035" y="10942"/>
                  </a:lnTo>
                  <a:lnTo>
                    <a:pt x="15609" y="8754"/>
                  </a:lnTo>
                  <a:lnTo>
                    <a:pt x="18093" y="7698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ffectLst>
              <a:outerShdw dist="81320" dir="3080412" algn="ctr" rotWithShape="0">
                <a:srgbClr val="000000">
                  <a:alpha val="2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" name="AutoShape 23"/>
            <p:cNvSpPr>
              <a:spLocks noChangeArrowheads="1"/>
            </p:cNvSpPr>
            <p:nvPr/>
          </p:nvSpPr>
          <p:spPr bwMode="gray">
            <a:xfrm rot="17574404">
              <a:off x="2029" y="1500"/>
              <a:ext cx="1688" cy="1664"/>
            </a:xfrm>
            <a:custGeom>
              <a:avLst/>
              <a:gdLst>
                <a:gd name="G0" fmla="+- -1509893 0 0"/>
                <a:gd name="G1" fmla="+- -5955455 0 0"/>
                <a:gd name="G2" fmla="+- -1509893 0 -5955455"/>
                <a:gd name="G3" fmla="+- 10800 0 0"/>
                <a:gd name="G4" fmla="+- 0 0 -1509893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7926 0 0"/>
                <a:gd name="G9" fmla="+- 0 0 -5955455"/>
                <a:gd name="G10" fmla="+- 7926 0 2700"/>
                <a:gd name="G11" fmla="cos G10 -1509893"/>
                <a:gd name="G12" fmla="sin G10 -1509893"/>
                <a:gd name="G13" fmla="cos 13500 -1509893"/>
                <a:gd name="G14" fmla="sin 13500 -1509893"/>
                <a:gd name="G15" fmla="+- G11 10800 0"/>
                <a:gd name="G16" fmla="+- G12 10800 0"/>
                <a:gd name="G17" fmla="+- G13 10800 0"/>
                <a:gd name="G18" fmla="+- G14 10800 0"/>
                <a:gd name="G19" fmla="*/ 7926 1 2"/>
                <a:gd name="G20" fmla="+- G19 5400 0"/>
                <a:gd name="G21" fmla="cos G20 -1509893"/>
                <a:gd name="G22" fmla="sin G20 -1509893"/>
                <a:gd name="G23" fmla="+- G21 10800 0"/>
                <a:gd name="G24" fmla="+- G12 G23 G22"/>
                <a:gd name="G25" fmla="+- G22 G23 G11"/>
                <a:gd name="G26" fmla="cos 10800 -1509893"/>
                <a:gd name="G27" fmla="sin 10800 -1509893"/>
                <a:gd name="G28" fmla="cos 7926 -1509893"/>
                <a:gd name="G29" fmla="sin 7926 -1509893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5955455"/>
                <a:gd name="G36" fmla="sin G34 -5955455"/>
                <a:gd name="G37" fmla="+/ -5955455 -1509893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7926 G39"/>
                <a:gd name="G43" fmla="sin 7926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6689 w 21600"/>
                <a:gd name="T5" fmla="*/ 1746 h 21600"/>
                <a:gd name="T6" fmla="*/ 10657 w 21600"/>
                <a:gd name="T7" fmla="*/ 1438 h 21600"/>
                <a:gd name="T8" fmla="*/ 15121 w 21600"/>
                <a:gd name="T9" fmla="*/ 4156 h 21600"/>
                <a:gd name="T10" fmla="*/ 23223 w 21600"/>
                <a:gd name="T11" fmla="*/ 5516 h 21600"/>
                <a:gd name="T12" fmla="*/ 21035 w 21600"/>
                <a:gd name="T13" fmla="*/ 10942 h 21600"/>
                <a:gd name="T14" fmla="*/ 15609 w 21600"/>
                <a:gd name="T15" fmla="*/ 8754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8093" y="7698"/>
                  </a:moveTo>
                  <a:cubicBezTo>
                    <a:pt x="16849" y="4772"/>
                    <a:pt x="13978" y="2874"/>
                    <a:pt x="10800" y="2874"/>
                  </a:cubicBezTo>
                  <a:cubicBezTo>
                    <a:pt x="10759" y="2874"/>
                    <a:pt x="10719" y="2874"/>
                    <a:pt x="10679" y="2874"/>
                  </a:cubicBezTo>
                  <a:lnTo>
                    <a:pt x="10635" y="1"/>
                  </a:lnTo>
                  <a:cubicBezTo>
                    <a:pt x="10690" y="0"/>
                    <a:pt x="10745" y="0"/>
                    <a:pt x="10800" y="0"/>
                  </a:cubicBezTo>
                  <a:cubicBezTo>
                    <a:pt x="15131" y="0"/>
                    <a:pt x="19043" y="2587"/>
                    <a:pt x="20738" y="6573"/>
                  </a:cubicBezTo>
                  <a:lnTo>
                    <a:pt x="23223" y="5516"/>
                  </a:lnTo>
                  <a:lnTo>
                    <a:pt x="21035" y="10942"/>
                  </a:lnTo>
                  <a:lnTo>
                    <a:pt x="15609" y="8754"/>
                  </a:lnTo>
                  <a:lnTo>
                    <a:pt x="18093" y="7698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>
              <a:outerShdw dist="81320" dir="3080412" algn="ctr" rotWithShape="0">
                <a:srgbClr val="000000">
                  <a:alpha val="2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" name="AutoShape 24"/>
            <p:cNvSpPr>
              <a:spLocks noChangeArrowheads="1"/>
            </p:cNvSpPr>
            <p:nvPr/>
          </p:nvSpPr>
          <p:spPr bwMode="gray">
            <a:xfrm rot="22974404">
              <a:off x="2056" y="1536"/>
              <a:ext cx="1688" cy="1664"/>
            </a:xfrm>
            <a:custGeom>
              <a:avLst/>
              <a:gdLst>
                <a:gd name="G0" fmla="+- -1509893 0 0"/>
                <a:gd name="G1" fmla="+- -5955455 0 0"/>
                <a:gd name="G2" fmla="+- -1509893 0 -5955455"/>
                <a:gd name="G3" fmla="+- 10800 0 0"/>
                <a:gd name="G4" fmla="+- 0 0 -1509893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7926 0 0"/>
                <a:gd name="G9" fmla="+- 0 0 -5955455"/>
                <a:gd name="G10" fmla="+- 7926 0 2700"/>
                <a:gd name="G11" fmla="cos G10 -1509893"/>
                <a:gd name="G12" fmla="sin G10 -1509893"/>
                <a:gd name="G13" fmla="cos 13500 -1509893"/>
                <a:gd name="G14" fmla="sin 13500 -1509893"/>
                <a:gd name="G15" fmla="+- G11 10800 0"/>
                <a:gd name="G16" fmla="+- G12 10800 0"/>
                <a:gd name="G17" fmla="+- G13 10800 0"/>
                <a:gd name="G18" fmla="+- G14 10800 0"/>
                <a:gd name="G19" fmla="*/ 7926 1 2"/>
                <a:gd name="G20" fmla="+- G19 5400 0"/>
                <a:gd name="G21" fmla="cos G20 -1509893"/>
                <a:gd name="G22" fmla="sin G20 -1509893"/>
                <a:gd name="G23" fmla="+- G21 10800 0"/>
                <a:gd name="G24" fmla="+- G12 G23 G22"/>
                <a:gd name="G25" fmla="+- G22 G23 G11"/>
                <a:gd name="G26" fmla="cos 10800 -1509893"/>
                <a:gd name="G27" fmla="sin 10800 -1509893"/>
                <a:gd name="G28" fmla="cos 7926 -1509893"/>
                <a:gd name="G29" fmla="sin 7926 -1509893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5955455"/>
                <a:gd name="G36" fmla="sin G34 -5955455"/>
                <a:gd name="G37" fmla="+/ -5955455 -1509893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7926 G39"/>
                <a:gd name="G43" fmla="sin 7926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6689 w 21600"/>
                <a:gd name="T5" fmla="*/ 1746 h 21600"/>
                <a:gd name="T6" fmla="*/ 10657 w 21600"/>
                <a:gd name="T7" fmla="*/ 1438 h 21600"/>
                <a:gd name="T8" fmla="*/ 15121 w 21600"/>
                <a:gd name="T9" fmla="*/ 4156 h 21600"/>
                <a:gd name="T10" fmla="*/ 23223 w 21600"/>
                <a:gd name="T11" fmla="*/ 5516 h 21600"/>
                <a:gd name="T12" fmla="*/ 21035 w 21600"/>
                <a:gd name="T13" fmla="*/ 10942 h 21600"/>
                <a:gd name="T14" fmla="*/ 15609 w 21600"/>
                <a:gd name="T15" fmla="*/ 8754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8093" y="7698"/>
                  </a:moveTo>
                  <a:cubicBezTo>
                    <a:pt x="16849" y="4772"/>
                    <a:pt x="13978" y="2874"/>
                    <a:pt x="10800" y="2874"/>
                  </a:cubicBezTo>
                  <a:cubicBezTo>
                    <a:pt x="10759" y="2874"/>
                    <a:pt x="10719" y="2874"/>
                    <a:pt x="10679" y="2874"/>
                  </a:cubicBezTo>
                  <a:lnTo>
                    <a:pt x="10635" y="1"/>
                  </a:lnTo>
                  <a:cubicBezTo>
                    <a:pt x="10690" y="0"/>
                    <a:pt x="10745" y="0"/>
                    <a:pt x="10800" y="0"/>
                  </a:cubicBezTo>
                  <a:cubicBezTo>
                    <a:pt x="15131" y="0"/>
                    <a:pt x="19043" y="2587"/>
                    <a:pt x="20738" y="6573"/>
                  </a:cubicBezTo>
                  <a:lnTo>
                    <a:pt x="23223" y="5516"/>
                  </a:lnTo>
                  <a:lnTo>
                    <a:pt x="21035" y="10942"/>
                  </a:lnTo>
                  <a:lnTo>
                    <a:pt x="15609" y="8754"/>
                  </a:lnTo>
                  <a:lnTo>
                    <a:pt x="18093" y="7698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>
              <a:outerShdw dist="81320" dir="3080412" algn="ctr" rotWithShape="0">
                <a:srgbClr val="000000">
                  <a:alpha val="2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7" name="Right Arrow 26"/>
          <p:cNvSpPr/>
          <p:nvPr/>
        </p:nvSpPr>
        <p:spPr>
          <a:xfrm>
            <a:off x="1855774" y="2787256"/>
            <a:ext cx="734054" cy="1427929"/>
          </a:xfrm>
          <a:prstGeom prst="rightArrow">
            <a:avLst>
              <a:gd name="adj1" fmla="val 50000"/>
              <a:gd name="adj2" fmla="val 89205"/>
            </a:avLst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kern="0">
              <a:solidFill>
                <a:prstClr val="white"/>
              </a:solidFill>
              <a:latin typeface="Calibri"/>
              <a:ea typeface="+mn-ea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051608" y="3143563"/>
            <a:ext cx="767798" cy="715315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kern="0" dirty="0" smtClean="0">
                <a:solidFill>
                  <a:schemeClr val="bg1"/>
                </a:solidFill>
                <a:latin typeface="Lora" panose="020B0604020202020204" charset="0"/>
                <a:ea typeface="+mn-ea"/>
              </a:rPr>
              <a:t>Initial planning</a:t>
            </a:r>
            <a:endParaRPr lang="en-US" sz="1050" b="1" kern="0" dirty="0">
              <a:solidFill>
                <a:schemeClr val="bg1"/>
              </a:solidFill>
              <a:latin typeface="Lora" panose="020B0604020202020204" charset="0"/>
              <a:ea typeface="+mn-ea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95350" y="3143563"/>
            <a:ext cx="133539" cy="715315"/>
          </a:xfrm>
          <a:prstGeom prst="rect">
            <a:avLst/>
          </a:prstGeom>
          <a:solidFill>
            <a:srgbClr val="EEECE1">
              <a:lumMod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kern="0">
              <a:solidFill>
                <a:prstClr val="white"/>
              </a:solidFill>
              <a:latin typeface="Calibri"/>
              <a:ea typeface="+mn-ea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91167" y="3143563"/>
            <a:ext cx="91757" cy="715315"/>
          </a:xfrm>
          <a:prstGeom prst="rect">
            <a:avLst/>
          </a:prstGeom>
          <a:solidFill>
            <a:srgbClr val="EEECE1">
              <a:lumMod val="2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kern="0">
              <a:solidFill>
                <a:prstClr val="white"/>
              </a:solidFill>
              <a:latin typeface="Calibri"/>
              <a:ea typeface="+mn-ea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23997" y="3143563"/>
            <a:ext cx="45719" cy="715315"/>
          </a:xfrm>
          <a:prstGeom prst="rect">
            <a:avLst/>
          </a:prstGeom>
          <a:solidFill>
            <a:srgbClr val="EEECE1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kern="0">
              <a:solidFill>
                <a:prstClr val="white"/>
              </a:solidFill>
              <a:latin typeface="Calibri"/>
              <a:ea typeface="+mn-ea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7849420" y="2787256"/>
            <a:ext cx="734054" cy="1427929"/>
          </a:xfrm>
          <a:prstGeom prst="rightArrow">
            <a:avLst>
              <a:gd name="adj1" fmla="val 50000"/>
              <a:gd name="adj2" fmla="val 89205"/>
            </a:avLst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kern="0">
              <a:solidFill>
                <a:prstClr val="white"/>
              </a:solidFill>
              <a:latin typeface="Calibri"/>
              <a:ea typeface="+mn-ea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765471" y="3143563"/>
            <a:ext cx="1047872" cy="715315"/>
          </a:xfrm>
          <a:prstGeom prst="rect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kern="0" dirty="0" smtClean="0">
                <a:solidFill>
                  <a:schemeClr val="bg1"/>
                </a:solidFill>
                <a:latin typeface="Lora" panose="020B0604020202020204" charset="0"/>
                <a:ea typeface="+mn-ea"/>
              </a:rPr>
              <a:t>Development</a:t>
            </a:r>
            <a:endParaRPr lang="en-US" sz="1050" b="1" kern="0" dirty="0">
              <a:solidFill>
                <a:schemeClr val="bg1"/>
              </a:solidFill>
              <a:latin typeface="Lora" panose="020B0604020202020204" charset="0"/>
              <a:ea typeface="+mn-ea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595565" y="3143563"/>
            <a:ext cx="133539" cy="715315"/>
          </a:xfrm>
          <a:prstGeom prst="rect">
            <a:avLst/>
          </a:prstGeom>
          <a:solidFill>
            <a:srgbClr val="EEECE1">
              <a:lumMod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kern="0">
              <a:solidFill>
                <a:prstClr val="white"/>
              </a:solidFill>
              <a:latin typeface="Calibri"/>
              <a:ea typeface="+mn-ea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491382" y="3143563"/>
            <a:ext cx="91757" cy="715315"/>
          </a:xfrm>
          <a:prstGeom prst="rect">
            <a:avLst/>
          </a:prstGeom>
          <a:solidFill>
            <a:srgbClr val="EEECE1">
              <a:lumMod val="2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kern="0">
              <a:solidFill>
                <a:prstClr val="white"/>
              </a:solidFill>
              <a:latin typeface="Calibri"/>
              <a:ea typeface="+mn-ea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424212" y="3143563"/>
            <a:ext cx="45719" cy="715315"/>
          </a:xfrm>
          <a:prstGeom prst="rect">
            <a:avLst/>
          </a:prstGeom>
          <a:solidFill>
            <a:srgbClr val="EEECE1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kern="0">
              <a:solidFill>
                <a:prstClr val="white"/>
              </a:solidFill>
              <a:latin typeface="Calibri"/>
              <a:ea typeface="+mn-ea"/>
            </a:endParaRPr>
          </a:p>
        </p:txBody>
      </p:sp>
      <p:sp>
        <p:nvSpPr>
          <p:cNvPr id="37" name="Shape 200"/>
          <p:cNvSpPr txBox="1">
            <a:spLocks/>
          </p:cNvSpPr>
          <p:nvPr/>
        </p:nvSpPr>
        <p:spPr>
          <a:xfrm>
            <a:off x="2447598" y="2745063"/>
            <a:ext cx="914721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1200" b="1" dirty="0" smtClean="0">
                <a:latin typeface="Lora" panose="020B0604020202020204" charset="0"/>
              </a:rPr>
              <a:t>Planning</a:t>
            </a:r>
            <a:endParaRPr lang="en" sz="1200" b="1" dirty="0">
              <a:latin typeface="Lora" panose="020B0604020202020204" charset="0"/>
            </a:endParaRPr>
          </a:p>
        </p:txBody>
      </p:sp>
      <p:sp>
        <p:nvSpPr>
          <p:cNvPr id="38" name="Shape 200"/>
          <p:cNvSpPr txBox="1">
            <a:spLocks/>
          </p:cNvSpPr>
          <p:nvPr/>
        </p:nvSpPr>
        <p:spPr>
          <a:xfrm>
            <a:off x="2941827" y="1464439"/>
            <a:ext cx="1207003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1200" b="1" dirty="0" smtClean="0">
                <a:latin typeface="Lora" panose="020B0604020202020204" charset="0"/>
              </a:rPr>
              <a:t>Requirement</a:t>
            </a:r>
            <a:endParaRPr lang="en" sz="1200" b="1" dirty="0">
              <a:latin typeface="Lora" panose="020B0604020202020204" charset="0"/>
            </a:endParaRPr>
          </a:p>
        </p:txBody>
      </p:sp>
      <p:sp>
        <p:nvSpPr>
          <p:cNvPr id="39" name="Shape 200"/>
          <p:cNvSpPr txBox="1">
            <a:spLocks/>
          </p:cNvSpPr>
          <p:nvPr/>
        </p:nvSpPr>
        <p:spPr>
          <a:xfrm>
            <a:off x="4601266" y="1345662"/>
            <a:ext cx="1517031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1200" b="1" dirty="0" smtClean="0">
                <a:latin typeface="Lora" panose="020B0604020202020204" charset="0"/>
              </a:rPr>
              <a:t>Analysis &amp; Design</a:t>
            </a:r>
            <a:endParaRPr lang="en" sz="1200" b="1" dirty="0">
              <a:latin typeface="Lora" panose="020B0604020202020204" charset="0"/>
            </a:endParaRPr>
          </a:p>
        </p:txBody>
      </p:sp>
      <p:sp>
        <p:nvSpPr>
          <p:cNvPr id="40" name="Shape 200"/>
          <p:cNvSpPr txBox="1">
            <a:spLocks/>
          </p:cNvSpPr>
          <p:nvPr/>
        </p:nvSpPr>
        <p:spPr>
          <a:xfrm>
            <a:off x="5621419" y="2240234"/>
            <a:ext cx="1503283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1200" b="1" dirty="0" smtClean="0">
                <a:latin typeface="Lora" panose="020B0604020202020204" charset="0"/>
              </a:rPr>
              <a:t>Implementation</a:t>
            </a:r>
            <a:endParaRPr lang="en" sz="1200" b="1" dirty="0">
              <a:latin typeface="Lora" panose="020B0604020202020204" charset="0"/>
            </a:endParaRPr>
          </a:p>
        </p:txBody>
      </p:sp>
      <p:sp>
        <p:nvSpPr>
          <p:cNvPr id="41" name="Shape 200"/>
          <p:cNvSpPr txBox="1">
            <a:spLocks/>
          </p:cNvSpPr>
          <p:nvPr/>
        </p:nvSpPr>
        <p:spPr>
          <a:xfrm>
            <a:off x="5444526" y="4399651"/>
            <a:ext cx="914721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1200" b="1" dirty="0" smtClean="0">
                <a:latin typeface="Lora" panose="020B0604020202020204" charset="0"/>
              </a:rPr>
              <a:t>Testing</a:t>
            </a:r>
            <a:endParaRPr lang="en" sz="1200" b="1" dirty="0">
              <a:latin typeface="Lora" panose="020B0604020202020204" charset="0"/>
            </a:endParaRPr>
          </a:p>
        </p:txBody>
      </p:sp>
      <p:sp>
        <p:nvSpPr>
          <p:cNvPr id="42" name="Shape 200"/>
          <p:cNvSpPr txBox="1">
            <a:spLocks/>
          </p:cNvSpPr>
          <p:nvPr/>
        </p:nvSpPr>
        <p:spPr>
          <a:xfrm>
            <a:off x="2702890" y="4509558"/>
            <a:ext cx="1052808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1200" b="1" dirty="0" smtClean="0">
                <a:latin typeface="Lora" panose="020B0604020202020204" charset="0"/>
              </a:rPr>
              <a:t>Evaluation</a:t>
            </a:r>
            <a:endParaRPr lang="en" sz="1200" b="1" dirty="0">
              <a:latin typeface="Lora" panose="020B060402020202020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709513" y="6194496"/>
            <a:ext cx="6103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Iterative and Incremental software process with 2 iterations</a:t>
            </a:r>
            <a:endParaRPr lang="en-US" sz="1600" b="1" i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338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38" grpId="0"/>
      <p:bldP spid="39" grpId="0"/>
      <p:bldP spid="40" grpId="0"/>
      <p:bldP spid="41" grpId="0"/>
      <p:bldP spid="42" grpId="0"/>
      <p:bldP spid="4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>
            <a:off x="4526261" y="551638"/>
            <a:ext cx="5695912" cy="425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>
            <a:off x="-263670" y="555892"/>
            <a:ext cx="1744452" cy="10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20" y="269967"/>
            <a:ext cx="3889499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Oganization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Structure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55" name="Shape 779"/>
          <p:cNvGrpSpPr/>
          <p:nvPr/>
        </p:nvGrpSpPr>
        <p:grpSpPr>
          <a:xfrm>
            <a:off x="986612" y="369975"/>
            <a:ext cx="184978" cy="370775"/>
            <a:chOff x="6718575" y="2318625"/>
            <a:chExt cx="256950" cy="407375"/>
          </a:xfrm>
        </p:grpSpPr>
        <p:sp>
          <p:nvSpPr>
            <p:cNvPr id="56" name="Shape 78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78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78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78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" name="Shape 78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" name="Shape 78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78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" name="Shape 78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027" name="Picture 3" descr="C:\Users\Chamander\Desktop\Untitled 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000" y="1010481"/>
            <a:ext cx="6048375" cy="5514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99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3277493" y="555892"/>
            <a:ext cx="6712669" cy="13573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20" y="269967"/>
            <a:ext cx="1926065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Project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Plan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050" name="Picture 2" descr="C:\Users\Chamander\Desktop\Master Plan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62" y="1081452"/>
            <a:ext cx="7975047" cy="540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42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3686175" y="902963"/>
            <a:ext cx="5457825" cy="26066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72955" y="903066"/>
            <a:ext cx="1753737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588072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20" y="617037"/>
            <a:ext cx="2578455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Communication 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759649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761354" y="2310815"/>
            <a:ext cx="21499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Communication</a:t>
            </a:r>
            <a:endParaRPr lang="en-US" sz="2000" b="1" u="sng" dirty="0">
              <a:solidFill>
                <a:schemeClr val="accent1">
                  <a:lumMod val="75000"/>
                </a:schemeClr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389" y="3066998"/>
            <a:ext cx="416191" cy="55492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008216" y="3129477"/>
            <a:ext cx="12650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Face-to-face</a:t>
            </a:r>
            <a:endParaRPr lang="en-US" b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90346" y="3969701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Facebook</a:t>
            </a:r>
            <a:endParaRPr lang="en-US" b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389" y="4676135"/>
            <a:ext cx="416191" cy="492443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046689" y="4747325"/>
            <a:ext cx="1226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Garena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Talk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478856" y="3102781"/>
            <a:ext cx="31390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Daily meeting: </a:t>
            </a:r>
            <a:r>
              <a:rPr lang="en-US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22h every weekdays</a:t>
            </a:r>
          </a:p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Location: </a:t>
            </a:r>
            <a:r>
              <a:rPr lang="en-US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F103L</a:t>
            </a:r>
          </a:p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Participants: </a:t>
            </a:r>
            <a:r>
              <a:rPr lang="en-US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team members</a:t>
            </a:r>
          </a:p>
          <a:p>
            <a:endParaRPr 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478856" y="4484767"/>
            <a:ext cx="30764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Weekly meeting:</a:t>
            </a:r>
            <a:r>
              <a:rPr lang="en-US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weekly Thursday</a:t>
            </a:r>
          </a:p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Location: </a:t>
            </a:r>
            <a:r>
              <a:rPr lang="en-US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P211 FPT University</a:t>
            </a:r>
          </a:p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Participants: </a:t>
            </a:r>
            <a:r>
              <a:rPr lang="en-US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team members</a:t>
            </a:r>
          </a:p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Guest: </a:t>
            </a:r>
            <a:r>
              <a:rPr lang="en-US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Mr. Luong </a:t>
            </a:r>
            <a:r>
              <a:rPr lang="en-US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Trung</a:t>
            </a:r>
            <a:r>
              <a:rPr lang="en-US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Kien</a:t>
            </a:r>
            <a:endParaRPr lang="en-US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839179" y="2220021"/>
            <a:ext cx="678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C1604"/>
                </a:solidFill>
                <a:latin typeface="Rockwell Extra Bold" panose="02060903040505020403" pitchFamily="18" charset="0"/>
              </a:rPr>
              <a:t>VS</a:t>
            </a:r>
            <a:endParaRPr lang="en-US" sz="2800" b="1" dirty="0">
              <a:solidFill>
                <a:srgbClr val="FC1604"/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693" y="3895884"/>
            <a:ext cx="416191" cy="49506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995894" y="2302395"/>
            <a:ext cx="1204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Meeting</a:t>
            </a:r>
            <a:endParaRPr lang="en-US" sz="2000" b="1" u="sng" dirty="0">
              <a:solidFill>
                <a:schemeClr val="accent1">
                  <a:lumMod val="75000"/>
                </a:schemeClr>
              </a:solidFill>
              <a:latin typeface="Rockwell Extra Bold" panose="02060903040505020403" pitchFamily="18" charset="0"/>
            </a:endParaRPr>
          </a:p>
        </p:txBody>
      </p:sp>
      <p:grpSp>
        <p:nvGrpSpPr>
          <p:cNvPr id="47" name="Shape 729"/>
          <p:cNvGrpSpPr/>
          <p:nvPr/>
        </p:nvGrpSpPr>
        <p:grpSpPr>
          <a:xfrm>
            <a:off x="5082214" y="3202494"/>
            <a:ext cx="332669" cy="443559"/>
            <a:chOff x="6649150" y="309350"/>
            <a:chExt cx="395800" cy="395800"/>
          </a:xfrm>
        </p:grpSpPr>
        <p:sp>
          <p:nvSpPr>
            <p:cNvPr id="48" name="Shape 730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0" t="0" r="0" b="0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731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0" t="0" r="0" b="0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732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0" t="0" r="0" b="0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733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734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735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736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737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738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739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740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741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" name="Shape 742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" name="Shape 743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744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" name="Shape 745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746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747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" name="Shape 748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749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750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751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52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1" name="Shape 414"/>
          <p:cNvGrpSpPr/>
          <p:nvPr/>
        </p:nvGrpSpPr>
        <p:grpSpPr>
          <a:xfrm>
            <a:off x="5046060" y="4597465"/>
            <a:ext cx="342902" cy="596391"/>
            <a:chOff x="590250" y="244200"/>
            <a:chExt cx="407975" cy="532175"/>
          </a:xfrm>
        </p:grpSpPr>
        <p:sp>
          <p:nvSpPr>
            <p:cNvPr id="72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7659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/>
      <p:bldP spid="36" grpId="0"/>
      <p:bldP spid="38" grpId="0"/>
      <p:bldP spid="41" grpId="0"/>
      <p:bldP spid="42" grpId="0"/>
      <p:bldP spid="43" grpId="0"/>
      <p:bldP spid="4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4106012" y="555892"/>
            <a:ext cx="5618662" cy="13573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72955" y="555996"/>
            <a:ext cx="1753737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269967"/>
            <a:ext cx="2758180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Development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Tools</a:t>
            </a:r>
            <a:r>
              <a:rPr lang="en" sz="2000" b="1" dirty="0" smtClean="0">
                <a:latin typeface="Lora" panose="020B0604020202020204" charset="0"/>
              </a:rPr>
              <a:t> 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12" name="Picture 4" descr="Káº¿t quáº£ hÃ¬nh áº£nh cho trello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319" y="3775190"/>
            <a:ext cx="1337113" cy="100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8" descr="Káº¿t quáº£ hÃ¬nh áº£nh cho Balsamiq Mockups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034" y="3790177"/>
            <a:ext cx="1117342" cy="1156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0" descr="Káº¿t quáº£ hÃ¬nh áº£nh cho postma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800" y="1425092"/>
            <a:ext cx="633022" cy="84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16" descr="Káº¿t quáº£ hÃ¬nh áº£nh cho astah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01" y="1194252"/>
            <a:ext cx="1598108" cy="1103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18" descr="Káº¿t quáº£ hÃ¬nh áº£nh cho netbean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30" y="1355859"/>
            <a:ext cx="1451172" cy="87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22" descr="Káº¿t quáº£ hÃ¬nh áº£nh cho sourcetree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67" y="1433879"/>
            <a:ext cx="552088" cy="74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TextBox 118"/>
          <p:cNvSpPr txBox="1"/>
          <p:nvPr/>
        </p:nvSpPr>
        <p:spPr>
          <a:xfrm>
            <a:off x="599753" y="2366422"/>
            <a:ext cx="113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Sourcetree</a:t>
            </a:r>
            <a:endParaRPr lang="en-US" b="1" dirty="0" smtClean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2339779" y="2380709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Netbeans</a:t>
            </a:r>
            <a:endParaRPr lang="en-US" b="1" dirty="0" smtClean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2554467" y="2685759"/>
            <a:ext cx="4347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1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IDE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688687" y="2410437"/>
            <a:ext cx="934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Postman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5268456" y="2760531"/>
            <a:ext cx="18301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1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API Development Environment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7674453" y="2387152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Astah</a:t>
            </a:r>
            <a:endParaRPr lang="en-US" b="1" dirty="0" smtClean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7593701" y="2745352"/>
            <a:ext cx="8467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1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UML Tool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964360" y="5292996"/>
            <a:ext cx="946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balsamiq</a:t>
            </a:r>
            <a:endParaRPr lang="en-US" b="1" dirty="0" smtClean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3033128" y="5320929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MySQL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4667089" y="5320929"/>
            <a:ext cx="1734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Firebase Database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7279908" y="5320929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Trello</a:t>
            </a:r>
          </a:p>
        </p:txBody>
      </p:sp>
      <p:pic>
        <p:nvPicPr>
          <p:cNvPr id="135" name="Picture 32" descr="File:Android Studio icon.sv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282" y="1386632"/>
            <a:ext cx="695233" cy="95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6" name="TextBox 135"/>
          <p:cNvSpPr txBox="1"/>
          <p:nvPr/>
        </p:nvSpPr>
        <p:spPr>
          <a:xfrm>
            <a:off x="3805768" y="2401540"/>
            <a:ext cx="1486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Android Studio</a:t>
            </a:r>
          </a:p>
        </p:txBody>
      </p:sp>
      <p:pic>
        <p:nvPicPr>
          <p:cNvPr id="141" name="Picture 24" descr="Káº¿t quáº£ hÃ¬nh áº£nh cho mySQL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173" y="3849495"/>
            <a:ext cx="736019" cy="96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28" descr="Káº¿t quáº£ hÃ¬nh áº£nh cho firebase database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139" y="3744867"/>
            <a:ext cx="934815" cy="99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TextBox 142"/>
          <p:cNvSpPr txBox="1"/>
          <p:nvPr/>
        </p:nvSpPr>
        <p:spPr>
          <a:xfrm>
            <a:off x="4313992" y="2712143"/>
            <a:ext cx="4347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1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IDE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15247" y="2716706"/>
            <a:ext cx="1265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1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Version Control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084130" y="5689507"/>
            <a:ext cx="702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1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Storage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099877" y="5700747"/>
            <a:ext cx="702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1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Storage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72578" y="5716370"/>
            <a:ext cx="11288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1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Mock-up Tool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807135" y="5722399"/>
            <a:ext cx="17414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1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Project Management Tool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93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9" grpId="0"/>
      <p:bldP spid="131" grpId="0"/>
      <p:bldP spid="133" grpId="0"/>
      <p:bldP spid="136" grpId="0"/>
      <p:bldP spid="143" grpId="0"/>
      <p:bldP spid="47" grpId="0"/>
      <p:bldP spid="48" grpId="0"/>
      <p:bldP spid="49" grpId="0"/>
      <p:bldP spid="50" grpId="0"/>
      <p:bldP spid="5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ctrTitle" idx="4294967295"/>
          </p:nvPr>
        </p:nvSpPr>
        <p:spPr>
          <a:xfrm>
            <a:off x="603337" y="4389770"/>
            <a:ext cx="8060104" cy="154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 smtClean="0">
                <a:highlight>
                  <a:srgbClr val="FFCD00"/>
                </a:highlight>
              </a:rPr>
              <a:t>Software Requirement Specification</a:t>
            </a:r>
            <a:endParaRPr lang="en" sz="4800" dirty="0">
              <a:highlight>
                <a:srgbClr val="FFCD00"/>
              </a:highlight>
            </a:endParaRPr>
          </a:p>
        </p:txBody>
      </p:sp>
      <p:cxnSp>
        <p:nvCxnSpPr>
          <p:cNvPr id="124" name="Shape 124"/>
          <p:cNvCxnSpPr/>
          <p:nvPr/>
        </p:nvCxnSpPr>
        <p:spPr>
          <a:xfrm>
            <a:off x="-6025" y="2224971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5" name="Shape 125"/>
          <p:cNvSpPr/>
          <p:nvPr/>
        </p:nvSpPr>
        <p:spPr>
          <a:xfrm>
            <a:off x="3470325" y="626815"/>
            <a:ext cx="2203499" cy="2937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22"/>
          <p:cNvSpPr txBox="1">
            <a:spLocks/>
          </p:cNvSpPr>
          <p:nvPr/>
        </p:nvSpPr>
        <p:spPr>
          <a:xfrm>
            <a:off x="3421493" y="1286634"/>
            <a:ext cx="2247768" cy="16277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" sz="11500" dirty="0">
                <a:highlight>
                  <a:srgbClr val="FFCD00"/>
                </a:highligh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423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3977227" y="545260"/>
            <a:ext cx="5180421" cy="15107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20" y="269967"/>
            <a:ext cx="2484527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Use Case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Diagram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33" y="2071651"/>
            <a:ext cx="476316" cy="635088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324150" y="2306734"/>
            <a:ext cx="862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5 actors</a:t>
            </a:r>
            <a:endParaRPr lang="en-US" b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33" y="2752870"/>
            <a:ext cx="457264" cy="609685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305097" y="2952186"/>
            <a:ext cx="1197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41 use cases</a:t>
            </a:r>
            <a:endParaRPr lang="en-US" b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76409" y="1062106"/>
            <a:ext cx="2405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3S System Use case</a:t>
            </a:r>
            <a:endParaRPr lang="en-US" sz="2400" dirty="0">
              <a:latin typeface="Agency FB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9" name="Picture 38" descr="Level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222" y="884306"/>
            <a:ext cx="3941193" cy="54498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976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1383312" y="1200814"/>
            <a:ext cx="3889499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Team </a:t>
            </a:r>
            <a:r>
              <a:rPr lang="en" dirty="0" smtClean="0">
                <a:highlight>
                  <a:srgbClr val="FFCD00"/>
                </a:highlight>
              </a:rPr>
              <a:t>member</a:t>
            </a:r>
            <a:endParaRPr lang="en" dirty="0"/>
          </a:p>
        </p:txBody>
      </p:sp>
      <p:grpSp>
        <p:nvGrpSpPr>
          <p:cNvPr id="206" name="Shape 206"/>
          <p:cNvGrpSpPr/>
          <p:nvPr/>
        </p:nvGrpSpPr>
        <p:grpSpPr>
          <a:xfrm>
            <a:off x="1422189" y="1827925"/>
            <a:ext cx="5817845" cy="4500952"/>
            <a:chOff x="1641825" y="1470659"/>
            <a:chExt cx="6329937" cy="3672848"/>
          </a:xfrm>
        </p:grpSpPr>
        <p:sp>
          <p:nvSpPr>
            <p:cNvPr id="207" name="Shape 207"/>
            <p:cNvSpPr/>
            <p:nvPr/>
          </p:nvSpPr>
          <p:spPr>
            <a:xfrm>
              <a:off x="5666560" y="1572689"/>
              <a:ext cx="2261100" cy="248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6825" y="0"/>
                  </a:moveTo>
                  <a:lnTo>
                    <a:pt x="90435" y="0"/>
                  </a:lnTo>
                  <a:lnTo>
                    <a:pt x="94107" y="339"/>
                  </a:lnTo>
                  <a:lnTo>
                    <a:pt x="97655" y="1074"/>
                  </a:lnTo>
                  <a:lnTo>
                    <a:pt x="101141" y="2149"/>
                  </a:lnTo>
                  <a:lnTo>
                    <a:pt x="104564" y="3734"/>
                  </a:lnTo>
                  <a:lnTo>
                    <a:pt x="107676" y="5657"/>
                  </a:lnTo>
                  <a:lnTo>
                    <a:pt x="110663" y="7920"/>
                  </a:lnTo>
                  <a:lnTo>
                    <a:pt x="113278" y="10579"/>
                  </a:lnTo>
                  <a:lnTo>
                    <a:pt x="115456" y="13408"/>
                  </a:lnTo>
                  <a:lnTo>
                    <a:pt x="117199" y="16407"/>
                  </a:lnTo>
                  <a:lnTo>
                    <a:pt x="118568" y="19519"/>
                  </a:lnTo>
                  <a:lnTo>
                    <a:pt x="119502" y="22800"/>
                  </a:lnTo>
                  <a:lnTo>
                    <a:pt x="120000" y="26082"/>
                  </a:lnTo>
                  <a:lnTo>
                    <a:pt x="120000" y="29420"/>
                  </a:lnTo>
                  <a:lnTo>
                    <a:pt x="119564" y="32701"/>
                  </a:lnTo>
                  <a:lnTo>
                    <a:pt x="118755" y="35983"/>
                  </a:lnTo>
                  <a:lnTo>
                    <a:pt x="117572" y="39207"/>
                  </a:lnTo>
                  <a:lnTo>
                    <a:pt x="115892" y="42206"/>
                  </a:lnTo>
                  <a:lnTo>
                    <a:pt x="113775" y="45148"/>
                  </a:lnTo>
                  <a:lnTo>
                    <a:pt x="111286" y="47751"/>
                  </a:lnTo>
                  <a:lnTo>
                    <a:pt x="108236" y="50240"/>
                  </a:lnTo>
                  <a:lnTo>
                    <a:pt x="105062" y="52220"/>
                  </a:lnTo>
                  <a:lnTo>
                    <a:pt x="101514" y="53861"/>
                  </a:lnTo>
                  <a:lnTo>
                    <a:pt x="97904" y="55162"/>
                  </a:lnTo>
                  <a:lnTo>
                    <a:pt x="94232" y="55898"/>
                  </a:lnTo>
                  <a:lnTo>
                    <a:pt x="90435" y="56237"/>
                  </a:lnTo>
                  <a:lnTo>
                    <a:pt x="86576" y="56181"/>
                  </a:lnTo>
                  <a:lnTo>
                    <a:pt x="82780" y="55728"/>
                  </a:lnTo>
                  <a:lnTo>
                    <a:pt x="82780" y="55785"/>
                  </a:lnTo>
                  <a:lnTo>
                    <a:pt x="79107" y="55332"/>
                  </a:lnTo>
                  <a:lnTo>
                    <a:pt x="75497" y="55445"/>
                  </a:lnTo>
                  <a:lnTo>
                    <a:pt x="71950" y="56067"/>
                  </a:lnTo>
                  <a:lnTo>
                    <a:pt x="68775" y="57142"/>
                  </a:lnTo>
                  <a:lnTo>
                    <a:pt x="65726" y="58613"/>
                  </a:lnTo>
                  <a:lnTo>
                    <a:pt x="63049" y="60537"/>
                  </a:lnTo>
                  <a:lnTo>
                    <a:pt x="60746" y="62743"/>
                  </a:lnTo>
                  <a:lnTo>
                    <a:pt x="58755" y="65176"/>
                  </a:lnTo>
                  <a:lnTo>
                    <a:pt x="57136" y="67949"/>
                  </a:lnTo>
                  <a:lnTo>
                    <a:pt x="56016" y="70834"/>
                  </a:lnTo>
                  <a:lnTo>
                    <a:pt x="55331" y="73946"/>
                  </a:lnTo>
                  <a:lnTo>
                    <a:pt x="55207" y="77114"/>
                  </a:lnTo>
                  <a:lnTo>
                    <a:pt x="55643" y="80396"/>
                  </a:lnTo>
                  <a:lnTo>
                    <a:pt x="56763" y="83677"/>
                  </a:lnTo>
                  <a:lnTo>
                    <a:pt x="57821" y="86902"/>
                  </a:lnTo>
                  <a:lnTo>
                    <a:pt x="58568" y="90183"/>
                  </a:lnTo>
                  <a:lnTo>
                    <a:pt x="58755" y="93578"/>
                  </a:lnTo>
                  <a:lnTo>
                    <a:pt x="58443" y="96859"/>
                  </a:lnTo>
                  <a:lnTo>
                    <a:pt x="57759" y="100141"/>
                  </a:lnTo>
                  <a:lnTo>
                    <a:pt x="56639" y="103309"/>
                  </a:lnTo>
                  <a:lnTo>
                    <a:pt x="55020" y="106308"/>
                  </a:lnTo>
                  <a:lnTo>
                    <a:pt x="52904" y="109250"/>
                  </a:lnTo>
                  <a:lnTo>
                    <a:pt x="50414" y="111852"/>
                  </a:lnTo>
                  <a:lnTo>
                    <a:pt x="47427" y="114342"/>
                  </a:lnTo>
                  <a:lnTo>
                    <a:pt x="44190" y="116322"/>
                  </a:lnTo>
                  <a:lnTo>
                    <a:pt x="40829" y="117906"/>
                  </a:lnTo>
                  <a:lnTo>
                    <a:pt x="37219" y="118981"/>
                  </a:lnTo>
                  <a:lnTo>
                    <a:pt x="33485" y="119717"/>
                  </a:lnTo>
                  <a:lnTo>
                    <a:pt x="29751" y="120000"/>
                  </a:lnTo>
                  <a:lnTo>
                    <a:pt x="25954" y="119830"/>
                  </a:lnTo>
                  <a:lnTo>
                    <a:pt x="22282" y="119151"/>
                  </a:lnTo>
                  <a:lnTo>
                    <a:pt x="18672" y="118189"/>
                  </a:lnTo>
                  <a:lnTo>
                    <a:pt x="15124" y="116718"/>
                  </a:lnTo>
                  <a:lnTo>
                    <a:pt x="11825" y="114794"/>
                  </a:lnTo>
                  <a:lnTo>
                    <a:pt x="8838" y="112418"/>
                  </a:lnTo>
                  <a:lnTo>
                    <a:pt x="6099" y="109702"/>
                  </a:lnTo>
                  <a:lnTo>
                    <a:pt x="4045" y="106760"/>
                  </a:lnTo>
                  <a:lnTo>
                    <a:pt x="2240" y="103649"/>
                  </a:lnTo>
                  <a:lnTo>
                    <a:pt x="995" y="100367"/>
                  </a:lnTo>
                  <a:lnTo>
                    <a:pt x="186" y="97029"/>
                  </a:lnTo>
                  <a:lnTo>
                    <a:pt x="0" y="93635"/>
                  </a:lnTo>
                  <a:lnTo>
                    <a:pt x="124" y="90240"/>
                  </a:lnTo>
                  <a:lnTo>
                    <a:pt x="809" y="86902"/>
                  </a:lnTo>
                  <a:lnTo>
                    <a:pt x="1929" y="83620"/>
                  </a:lnTo>
                  <a:lnTo>
                    <a:pt x="3609" y="80396"/>
                  </a:lnTo>
                  <a:lnTo>
                    <a:pt x="5601" y="77397"/>
                  </a:lnTo>
                  <a:lnTo>
                    <a:pt x="8215" y="74681"/>
                  </a:lnTo>
                  <a:lnTo>
                    <a:pt x="11016" y="72418"/>
                  </a:lnTo>
                  <a:lnTo>
                    <a:pt x="14066" y="70495"/>
                  </a:lnTo>
                  <a:lnTo>
                    <a:pt x="17240" y="68910"/>
                  </a:lnTo>
                  <a:lnTo>
                    <a:pt x="20663" y="67722"/>
                  </a:lnTo>
                  <a:lnTo>
                    <a:pt x="24087" y="66930"/>
                  </a:lnTo>
                  <a:lnTo>
                    <a:pt x="27697" y="66534"/>
                  </a:lnTo>
                  <a:lnTo>
                    <a:pt x="31182" y="66534"/>
                  </a:lnTo>
                  <a:lnTo>
                    <a:pt x="34668" y="66987"/>
                  </a:lnTo>
                  <a:lnTo>
                    <a:pt x="38464" y="67383"/>
                  </a:lnTo>
                  <a:lnTo>
                    <a:pt x="42074" y="67213"/>
                  </a:lnTo>
                  <a:lnTo>
                    <a:pt x="45497" y="66534"/>
                  </a:lnTo>
                  <a:lnTo>
                    <a:pt x="48734" y="65346"/>
                  </a:lnTo>
                  <a:lnTo>
                    <a:pt x="51721" y="63818"/>
                  </a:lnTo>
                  <a:lnTo>
                    <a:pt x="54460" y="61895"/>
                  </a:lnTo>
                  <a:lnTo>
                    <a:pt x="56763" y="59745"/>
                  </a:lnTo>
                  <a:lnTo>
                    <a:pt x="58630" y="57142"/>
                  </a:lnTo>
                  <a:lnTo>
                    <a:pt x="60248" y="54427"/>
                  </a:lnTo>
                  <a:lnTo>
                    <a:pt x="61244" y="51485"/>
                  </a:lnTo>
                  <a:lnTo>
                    <a:pt x="61867" y="48429"/>
                  </a:lnTo>
                  <a:lnTo>
                    <a:pt x="61929" y="45205"/>
                  </a:lnTo>
                  <a:lnTo>
                    <a:pt x="61369" y="41923"/>
                  </a:lnTo>
                  <a:lnTo>
                    <a:pt x="60248" y="38642"/>
                  </a:lnTo>
                  <a:lnTo>
                    <a:pt x="59066" y="35304"/>
                  </a:lnTo>
                  <a:lnTo>
                    <a:pt x="58257" y="31739"/>
                  </a:lnTo>
                  <a:lnTo>
                    <a:pt x="58008" y="28231"/>
                  </a:lnTo>
                  <a:lnTo>
                    <a:pt x="58257" y="24724"/>
                  </a:lnTo>
                  <a:lnTo>
                    <a:pt x="59066" y="21159"/>
                  </a:lnTo>
                  <a:lnTo>
                    <a:pt x="60248" y="17765"/>
                  </a:lnTo>
                  <a:lnTo>
                    <a:pt x="61929" y="14483"/>
                  </a:lnTo>
                  <a:lnTo>
                    <a:pt x="64170" y="11371"/>
                  </a:lnTo>
                  <a:lnTo>
                    <a:pt x="66846" y="8486"/>
                  </a:lnTo>
                  <a:lnTo>
                    <a:pt x="69771" y="6110"/>
                  </a:lnTo>
                  <a:lnTo>
                    <a:pt x="72883" y="4073"/>
                  </a:lnTo>
                  <a:lnTo>
                    <a:pt x="76182" y="2545"/>
                  </a:lnTo>
                  <a:lnTo>
                    <a:pt x="79605" y="1244"/>
                  </a:lnTo>
                  <a:lnTo>
                    <a:pt x="83215" y="452"/>
                  </a:lnTo>
                  <a:lnTo>
                    <a:pt x="868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Shape 208"/>
            <p:cNvSpPr/>
            <p:nvPr/>
          </p:nvSpPr>
          <p:spPr>
            <a:xfrm>
              <a:off x="4204628" y="3921008"/>
              <a:ext cx="2028899" cy="1222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281" y="0"/>
                  </a:moveTo>
                  <a:lnTo>
                    <a:pt x="103579" y="365"/>
                  </a:lnTo>
                  <a:lnTo>
                    <a:pt x="106731" y="1703"/>
                  </a:lnTo>
                  <a:lnTo>
                    <a:pt x="109810" y="3894"/>
                  </a:lnTo>
                  <a:lnTo>
                    <a:pt x="112669" y="7058"/>
                  </a:lnTo>
                  <a:lnTo>
                    <a:pt x="115015" y="10709"/>
                  </a:lnTo>
                  <a:lnTo>
                    <a:pt x="117141" y="15456"/>
                  </a:lnTo>
                  <a:lnTo>
                    <a:pt x="118680" y="20811"/>
                  </a:lnTo>
                  <a:lnTo>
                    <a:pt x="119633" y="26288"/>
                  </a:lnTo>
                  <a:lnTo>
                    <a:pt x="120000" y="31764"/>
                  </a:lnTo>
                  <a:lnTo>
                    <a:pt x="119706" y="37241"/>
                  </a:lnTo>
                  <a:lnTo>
                    <a:pt x="118900" y="42596"/>
                  </a:lnTo>
                  <a:lnTo>
                    <a:pt x="117580" y="47586"/>
                  </a:lnTo>
                  <a:lnTo>
                    <a:pt x="115748" y="52332"/>
                  </a:lnTo>
                  <a:lnTo>
                    <a:pt x="113329" y="56227"/>
                  </a:lnTo>
                  <a:lnTo>
                    <a:pt x="110543" y="59756"/>
                  </a:lnTo>
                  <a:lnTo>
                    <a:pt x="107318" y="62312"/>
                  </a:lnTo>
                  <a:lnTo>
                    <a:pt x="104019" y="63894"/>
                  </a:lnTo>
                  <a:lnTo>
                    <a:pt x="100720" y="64503"/>
                  </a:lnTo>
                  <a:lnTo>
                    <a:pt x="97275" y="64137"/>
                  </a:lnTo>
                  <a:lnTo>
                    <a:pt x="94123" y="62799"/>
                  </a:lnTo>
                  <a:lnTo>
                    <a:pt x="91044" y="60608"/>
                  </a:lnTo>
                  <a:lnTo>
                    <a:pt x="88185" y="57200"/>
                  </a:lnTo>
                  <a:lnTo>
                    <a:pt x="85766" y="53306"/>
                  </a:lnTo>
                  <a:lnTo>
                    <a:pt x="83860" y="50628"/>
                  </a:lnTo>
                  <a:lnTo>
                    <a:pt x="81808" y="48681"/>
                  </a:lnTo>
                  <a:lnTo>
                    <a:pt x="79682" y="47464"/>
                  </a:lnTo>
                  <a:lnTo>
                    <a:pt x="77483" y="47221"/>
                  </a:lnTo>
                  <a:lnTo>
                    <a:pt x="75357" y="47829"/>
                  </a:lnTo>
                  <a:lnTo>
                    <a:pt x="73231" y="49046"/>
                  </a:lnTo>
                  <a:lnTo>
                    <a:pt x="71325" y="50993"/>
                  </a:lnTo>
                  <a:lnTo>
                    <a:pt x="69786" y="53549"/>
                  </a:lnTo>
                  <a:lnTo>
                    <a:pt x="68466" y="56713"/>
                  </a:lnTo>
                  <a:lnTo>
                    <a:pt x="67660" y="60365"/>
                  </a:lnTo>
                  <a:lnTo>
                    <a:pt x="67440" y="64503"/>
                  </a:lnTo>
                  <a:lnTo>
                    <a:pt x="67073" y="71561"/>
                  </a:lnTo>
                  <a:lnTo>
                    <a:pt x="66267" y="78498"/>
                  </a:lnTo>
                  <a:lnTo>
                    <a:pt x="64948" y="85070"/>
                  </a:lnTo>
                  <a:lnTo>
                    <a:pt x="63188" y="91399"/>
                  </a:lnTo>
                  <a:lnTo>
                    <a:pt x="60843" y="97241"/>
                  </a:lnTo>
                  <a:lnTo>
                    <a:pt x="58130" y="102718"/>
                  </a:lnTo>
                  <a:lnTo>
                    <a:pt x="54832" y="107707"/>
                  </a:lnTo>
                  <a:lnTo>
                    <a:pt x="51166" y="111967"/>
                  </a:lnTo>
                  <a:lnTo>
                    <a:pt x="46988" y="115496"/>
                  </a:lnTo>
                  <a:lnTo>
                    <a:pt x="42883" y="117809"/>
                  </a:lnTo>
                  <a:lnTo>
                    <a:pt x="38485" y="119391"/>
                  </a:lnTo>
                  <a:lnTo>
                    <a:pt x="34160" y="120000"/>
                  </a:lnTo>
                  <a:lnTo>
                    <a:pt x="29908" y="119634"/>
                  </a:lnTo>
                  <a:lnTo>
                    <a:pt x="25656" y="118417"/>
                  </a:lnTo>
                  <a:lnTo>
                    <a:pt x="21478" y="116348"/>
                  </a:lnTo>
                  <a:lnTo>
                    <a:pt x="17593" y="113184"/>
                  </a:lnTo>
                  <a:lnTo>
                    <a:pt x="13854" y="109411"/>
                  </a:lnTo>
                  <a:lnTo>
                    <a:pt x="10555" y="104665"/>
                  </a:lnTo>
                  <a:lnTo>
                    <a:pt x="7477" y="99188"/>
                  </a:lnTo>
                  <a:lnTo>
                    <a:pt x="4838" y="92981"/>
                  </a:lnTo>
                  <a:lnTo>
                    <a:pt x="2712" y="86044"/>
                  </a:lnTo>
                  <a:lnTo>
                    <a:pt x="1319" y="79229"/>
                  </a:lnTo>
                  <a:lnTo>
                    <a:pt x="366" y="71926"/>
                  </a:lnTo>
                  <a:lnTo>
                    <a:pt x="0" y="64868"/>
                  </a:lnTo>
                  <a:lnTo>
                    <a:pt x="293" y="57687"/>
                  </a:lnTo>
                  <a:lnTo>
                    <a:pt x="952" y="50628"/>
                  </a:lnTo>
                  <a:lnTo>
                    <a:pt x="2272" y="43691"/>
                  </a:lnTo>
                  <a:lnTo>
                    <a:pt x="4178" y="37241"/>
                  </a:lnTo>
                  <a:lnTo>
                    <a:pt x="6377" y="31156"/>
                  </a:lnTo>
                  <a:lnTo>
                    <a:pt x="9236" y="25436"/>
                  </a:lnTo>
                  <a:lnTo>
                    <a:pt x="12535" y="20324"/>
                  </a:lnTo>
                  <a:lnTo>
                    <a:pt x="16346" y="16064"/>
                  </a:lnTo>
                  <a:lnTo>
                    <a:pt x="20305" y="12778"/>
                  </a:lnTo>
                  <a:lnTo>
                    <a:pt x="24483" y="10223"/>
                  </a:lnTo>
                  <a:lnTo>
                    <a:pt x="28735" y="8640"/>
                  </a:lnTo>
                  <a:lnTo>
                    <a:pt x="32987" y="8032"/>
                  </a:lnTo>
                  <a:lnTo>
                    <a:pt x="37238" y="8397"/>
                  </a:lnTo>
                  <a:lnTo>
                    <a:pt x="41490" y="9614"/>
                  </a:lnTo>
                  <a:lnTo>
                    <a:pt x="45448" y="11561"/>
                  </a:lnTo>
                  <a:lnTo>
                    <a:pt x="49407" y="14482"/>
                  </a:lnTo>
                  <a:lnTo>
                    <a:pt x="52999" y="18255"/>
                  </a:lnTo>
                  <a:lnTo>
                    <a:pt x="56444" y="22758"/>
                  </a:lnTo>
                  <a:lnTo>
                    <a:pt x="59376" y="27991"/>
                  </a:lnTo>
                  <a:lnTo>
                    <a:pt x="62089" y="34077"/>
                  </a:lnTo>
                  <a:lnTo>
                    <a:pt x="62089" y="33955"/>
                  </a:lnTo>
                  <a:lnTo>
                    <a:pt x="63628" y="37241"/>
                  </a:lnTo>
                  <a:lnTo>
                    <a:pt x="65534" y="39553"/>
                  </a:lnTo>
                  <a:lnTo>
                    <a:pt x="67660" y="41135"/>
                  </a:lnTo>
                  <a:lnTo>
                    <a:pt x="69786" y="41987"/>
                  </a:lnTo>
                  <a:lnTo>
                    <a:pt x="72058" y="41987"/>
                  </a:lnTo>
                  <a:lnTo>
                    <a:pt x="74184" y="41135"/>
                  </a:lnTo>
                  <a:lnTo>
                    <a:pt x="76163" y="39553"/>
                  </a:lnTo>
                  <a:lnTo>
                    <a:pt x="77923" y="37484"/>
                  </a:lnTo>
                  <a:lnTo>
                    <a:pt x="79462" y="34685"/>
                  </a:lnTo>
                  <a:lnTo>
                    <a:pt x="80635" y="31399"/>
                  </a:lnTo>
                  <a:lnTo>
                    <a:pt x="81221" y="27261"/>
                  </a:lnTo>
                  <a:lnTo>
                    <a:pt x="81954" y="22758"/>
                  </a:lnTo>
                  <a:lnTo>
                    <a:pt x="82907" y="18620"/>
                  </a:lnTo>
                  <a:lnTo>
                    <a:pt x="84300" y="14482"/>
                  </a:lnTo>
                  <a:lnTo>
                    <a:pt x="85986" y="10709"/>
                  </a:lnTo>
                  <a:lnTo>
                    <a:pt x="88112" y="7423"/>
                  </a:lnTo>
                  <a:lnTo>
                    <a:pt x="90458" y="4624"/>
                  </a:lnTo>
                  <a:lnTo>
                    <a:pt x="93610" y="2190"/>
                  </a:lnTo>
                  <a:lnTo>
                    <a:pt x="96908" y="608"/>
                  </a:lnTo>
                  <a:lnTo>
                    <a:pt x="100281" y="0"/>
                  </a:lnTo>
                  <a:close/>
                </a:path>
              </a:pathLst>
            </a:custGeom>
            <a:solidFill>
              <a:srgbClr val="5E5E5E">
                <a:alpha val="1392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Shape 209"/>
            <p:cNvSpPr/>
            <p:nvPr/>
          </p:nvSpPr>
          <p:spPr>
            <a:xfrm>
              <a:off x="5637462" y="1572693"/>
              <a:ext cx="2334300" cy="2568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6825" y="0"/>
                  </a:moveTo>
                  <a:lnTo>
                    <a:pt x="90435" y="0"/>
                  </a:lnTo>
                  <a:lnTo>
                    <a:pt x="94107" y="339"/>
                  </a:lnTo>
                  <a:lnTo>
                    <a:pt x="97655" y="1074"/>
                  </a:lnTo>
                  <a:lnTo>
                    <a:pt x="101141" y="2149"/>
                  </a:lnTo>
                  <a:lnTo>
                    <a:pt x="104564" y="3734"/>
                  </a:lnTo>
                  <a:lnTo>
                    <a:pt x="107676" y="5657"/>
                  </a:lnTo>
                  <a:lnTo>
                    <a:pt x="110663" y="7920"/>
                  </a:lnTo>
                  <a:lnTo>
                    <a:pt x="113278" y="10579"/>
                  </a:lnTo>
                  <a:lnTo>
                    <a:pt x="115456" y="13408"/>
                  </a:lnTo>
                  <a:lnTo>
                    <a:pt x="117199" y="16407"/>
                  </a:lnTo>
                  <a:lnTo>
                    <a:pt x="118568" y="19519"/>
                  </a:lnTo>
                  <a:lnTo>
                    <a:pt x="119502" y="22800"/>
                  </a:lnTo>
                  <a:lnTo>
                    <a:pt x="120000" y="26082"/>
                  </a:lnTo>
                  <a:lnTo>
                    <a:pt x="120000" y="29420"/>
                  </a:lnTo>
                  <a:lnTo>
                    <a:pt x="119564" y="32701"/>
                  </a:lnTo>
                  <a:lnTo>
                    <a:pt x="118755" y="35983"/>
                  </a:lnTo>
                  <a:lnTo>
                    <a:pt x="117572" y="39207"/>
                  </a:lnTo>
                  <a:lnTo>
                    <a:pt x="115892" y="42206"/>
                  </a:lnTo>
                  <a:lnTo>
                    <a:pt x="113775" y="45148"/>
                  </a:lnTo>
                  <a:lnTo>
                    <a:pt x="111286" y="47751"/>
                  </a:lnTo>
                  <a:lnTo>
                    <a:pt x="108236" y="50240"/>
                  </a:lnTo>
                  <a:lnTo>
                    <a:pt x="105062" y="52220"/>
                  </a:lnTo>
                  <a:lnTo>
                    <a:pt x="101514" y="53861"/>
                  </a:lnTo>
                  <a:lnTo>
                    <a:pt x="97904" y="55162"/>
                  </a:lnTo>
                  <a:lnTo>
                    <a:pt x="94232" y="55898"/>
                  </a:lnTo>
                  <a:lnTo>
                    <a:pt x="90435" y="56237"/>
                  </a:lnTo>
                  <a:lnTo>
                    <a:pt x="86576" y="56181"/>
                  </a:lnTo>
                  <a:lnTo>
                    <a:pt x="82780" y="55728"/>
                  </a:lnTo>
                  <a:lnTo>
                    <a:pt x="82780" y="55785"/>
                  </a:lnTo>
                  <a:lnTo>
                    <a:pt x="79107" y="55332"/>
                  </a:lnTo>
                  <a:lnTo>
                    <a:pt x="75497" y="55445"/>
                  </a:lnTo>
                  <a:lnTo>
                    <a:pt x="71950" y="56067"/>
                  </a:lnTo>
                  <a:lnTo>
                    <a:pt x="68775" y="57142"/>
                  </a:lnTo>
                  <a:lnTo>
                    <a:pt x="65726" y="58613"/>
                  </a:lnTo>
                  <a:lnTo>
                    <a:pt x="63049" y="60537"/>
                  </a:lnTo>
                  <a:lnTo>
                    <a:pt x="60746" y="62743"/>
                  </a:lnTo>
                  <a:lnTo>
                    <a:pt x="58755" y="65176"/>
                  </a:lnTo>
                  <a:lnTo>
                    <a:pt x="57136" y="67949"/>
                  </a:lnTo>
                  <a:lnTo>
                    <a:pt x="56016" y="70834"/>
                  </a:lnTo>
                  <a:lnTo>
                    <a:pt x="55331" y="73946"/>
                  </a:lnTo>
                  <a:lnTo>
                    <a:pt x="55207" y="77114"/>
                  </a:lnTo>
                  <a:lnTo>
                    <a:pt x="55643" y="80396"/>
                  </a:lnTo>
                  <a:lnTo>
                    <a:pt x="56763" y="83677"/>
                  </a:lnTo>
                  <a:lnTo>
                    <a:pt x="57821" y="86902"/>
                  </a:lnTo>
                  <a:lnTo>
                    <a:pt x="58568" y="90183"/>
                  </a:lnTo>
                  <a:lnTo>
                    <a:pt x="58755" y="93578"/>
                  </a:lnTo>
                  <a:lnTo>
                    <a:pt x="58443" y="96859"/>
                  </a:lnTo>
                  <a:lnTo>
                    <a:pt x="57759" y="100141"/>
                  </a:lnTo>
                  <a:lnTo>
                    <a:pt x="56639" y="103309"/>
                  </a:lnTo>
                  <a:lnTo>
                    <a:pt x="55020" y="106308"/>
                  </a:lnTo>
                  <a:lnTo>
                    <a:pt x="52904" y="109250"/>
                  </a:lnTo>
                  <a:lnTo>
                    <a:pt x="50414" y="111852"/>
                  </a:lnTo>
                  <a:lnTo>
                    <a:pt x="47427" y="114342"/>
                  </a:lnTo>
                  <a:lnTo>
                    <a:pt x="44190" y="116322"/>
                  </a:lnTo>
                  <a:lnTo>
                    <a:pt x="40829" y="117906"/>
                  </a:lnTo>
                  <a:lnTo>
                    <a:pt x="37219" y="118981"/>
                  </a:lnTo>
                  <a:lnTo>
                    <a:pt x="33485" y="119717"/>
                  </a:lnTo>
                  <a:lnTo>
                    <a:pt x="29751" y="120000"/>
                  </a:lnTo>
                  <a:lnTo>
                    <a:pt x="25954" y="119830"/>
                  </a:lnTo>
                  <a:lnTo>
                    <a:pt x="22282" y="119151"/>
                  </a:lnTo>
                  <a:lnTo>
                    <a:pt x="18672" y="118189"/>
                  </a:lnTo>
                  <a:lnTo>
                    <a:pt x="15124" y="116718"/>
                  </a:lnTo>
                  <a:lnTo>
                    <a:pt x="11825" y="114794"/>
                  </a:lnTo>
                  <a:lnTo>
                    <a:pt x="8838" y="112418"/>
                  </a:lnTo>
                  <a:lnTo>
                    <a:pt x="6099" y="109702"/>
                  </a:lnTo>
                  <a:lnTo>
                    <a:pt x="4045" y="106760"/>
                  </a:lnTo>
                  <a:lnTo>
                    <a:pt x="2240" y="103649"/>
                  </a:lnTo>
                  <a:lnTo>
                    <a:pt x="995" y="100367"/>
                  </a:lnTo>
                  <a:lnTo>
                    <a:pt x="186" y="97029"/>
                  </a:lnTo>
                  <a:lnTo>
                    <a:pt x="0" y="93635"/>
                  </a:lnTo>
                  <a:lnTo>
                    <a:pt x="124" y="90240"/>
                  </a:lnTo>
                  <a:lnTo>
                    <a:pt x="809" y="86902"/>
                  </a:lnTo>
                  <a:lnTo>
                    <a:pt x="1929" y="83620"/>
                  </a:lnTo>
                  <a:lnTo>
                    <a:pt x="3609" y="80396"/>
                  </a:lnTo>
                  <a:lnTo>
                    <a:pt x="5601" y="77397"/>
                  </a:lnTo>
                  <a:lnTo>
                    <a:pt x="8215" y="74681"/>
                  </a:lnTo>
                  <a:lnTo>
                    <a:pt x="11016" y="72418"/>
                  </a:lnTo>
                  <a:lnTo>
                    <a:pt x="14066" y="70495"/>
                  </a:lnTo>
                  <a:lnTo>
                    <a:pt x="17240" y="68910"/>
                  </a:lnTo>
                  <a:lnTo>
                    <a:pt x="20663" y="67722"/>
                  </a:lnTo>
                  <a:lnTo>
                    <a:pt x="24087" y="66930"/>
                  </a:lnTo>
                  <a:lnTo>
                    <a:pt x="27697" y="66534"/>
                  </a:lnTo>
                  <a:lnTo>
                    <a:pt x="31182" y="66534"/>
                  </a:lnTo>
                  <a:lnTo>
                    <a:pt x="34668" y="66987"/>
                  </a:lnTo>
                  <a:lnTo>
                    <a:pt x="38464" y="67383"/>
                  </a:lnTo>
                  <a:lnTo>
                    <a:pt x="42074" y="67213"/>
                  </a:lnTo>
                  <a:lnTo>
                    <a:pt x="45497" y="66534"/>
                  </a:lnTo>
                  <a:lnTo>
                    <a:pt x="48734" y="65346"/>
                  </a:lnTo>
                  <a:lnTo>
                    <a:pt x="51721" y="63818"/>
                  </a:lnTo>
                  <a:lnTo>
                    <a:pt x="54460" y="61895"/>
                  </a:lnTo>
                  <a:lnTo>
                    <a:pt x="56763" y="59745"/>
                  </a:lnTo>
                  <a:lnTo>
                    <a:pt x="58630" y="57142"/>
                  </a:lnTo>
                  <a:lnTo>
                    <a:pt x="60248" y="54427"/>
                  </a:lnTo>
                  <a:lnTo>
                    <a:pt x="61244" y="51485"/>
                  </a:lnTo>
                  <a:lnTo>
                    <a:pt x="61867" y="48429"/>
                  </a:lnTo>
                  <a:lnTo>
                    <a:pt x="61929" y="45205"/>
                  </a:lnTo>
                  <a:lnTo>
                    <a:pt x="61369" y="41923"/>
                  </a:lnTo>
                  <a:lnTo>
                    <a:pt x="60248" y="38642"/>
                  </a:lnTo>
                  <a:lnTo>
                    <a:pt x="59066" y="35304"/>
                  </a:lnTo>
                  <a:lnTo>
                    <a:pt x="58257" y="31739"/>
                  </a:lnTo>
                  <a:lnTo>
                    <a:pt x="58008" y="28231"/>
                  </a:lnTo>
                  <a:lnTo>
                    <a:pt x="58257" y="24724"/>
                  </a:lnTo>
                  <a:lnTo>
                    <a:pt x="59066" y="21159"/>
                  </a:lnTo>
                  <a:lnTo>
                    <a:pt x="60248" y="17765"/>
                  </a:lnTo>
                  <a:lnTo>
                    <a:pt x="61929" y="14483"/>
                  </a:lnTo>
                  <a:lnTo>
                    <a:pt x="64170" y="11371"/>
                  </a:lnTo>
                  <a:lnTo>
                    <a:pt x="66846" y="8486"/>
                  </a:lnTo>
                  <a:lnTo>
                    <a:pt x="69771" y="6110"/>
                  </a:lnTo>
                  <a:lnTo>
                    <a:pt x="72883" y="4073"/>
                  </a:lnTo>
                  <a:lnTo>
                    <a:pt x="76182" y="2545"/>
                  </a:lnTo>
                  <a:lnTo>
                    <a:pt x="79605" y="1244"/>
                  </a:lnTo>
                  <a:lnTo>
                    <a:pt x="83215" y="452"/>
                  </a:lnTo>
                  <a:lnTo>
                    <a:pt x="86825" y="0"/>
                  </a:lnTo>
                  <a:close/>
                </a:path>
              </a:pathLst>
            </a:custGeom>
            <a:solidFill>
              <a:srgbClr val="5E5E5E">
                <a:alpha val="1392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Shape 210"/>
            <p:cNvSpPr/>
            <p:nvPr/>
          </p:nvSpPr>
          <p:spPr>
            <a:xfrm>
              <a:off x="3074969" y="1841673"/>
              <a:ext cx="2785199" cy="26849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9841" y="0"/>
                  </a:moveTo>
                  <a:lnTo>
                    <a:pt x="84005" y="164"/>
                  </a:lnTo>
                  <a:lnTo>
                    <a:pt x="88274" y="765"/>
                  </a:lnTo>
                  <a:lnTo>
                    <a:pt x="92437" y="1913"/>
                  </a:lnTo>
                  <a:lnTo>
                    <a:pt x="96495" y="3498"/>
                  </a:lnTo>
                  <a:lnTo>
                    <a:pt x="100237" y="5521"/>
                  </a:lnTo>
                  <a:lnTo>
                    <a:pt x="103715" y="7817"/>
                  </a:lnTo>
                  <a:lnTo>
                    <a:pt x="106930" y="10551"/>
                  </a:lnTo>
                  <a:lnTo>
                    <a:pt x="109828" y="13558"/>
                  </a:lnTo>
                  <a:lnTo>
                    <a:pt x="112358" y="16783"/>
                  </a:lnTo>
                  <a:lnTo>
                    <a:pt x="114571" y="20337"/>
                  </a:lnTo>
                  <a:lnTo>
                    <a:pt x="116416" y="24054"/>
                  </a:lnTo>
                  <a:lnTo>
                    <a:pt x="117891" y="27990"/>
                  </a:lnTo>
                  <a:lnTo>
                    <a:pt x="118998" y="32036"/>
                  </a:lnTo>
                  <a:lnTo>
                    <a:pt x="119631" y="36191"/>
                  </a:lnTo>
                  <a:lnTo>
                    <a:pt x="120000" y="40510"/>
                  </a:lnTo>
                  <a:lnTo>
                    <a:pt x="119841" y="44829"/>
                  </a:lnTo>
                  <a:lnTo>
                    <a:pt x="119209" y="49148"/>
                  </a:lnTo>
                  <a:lnTo>
                    <a:pt x="118155" y="53466"/>
                  </a:lnTo>
                  <a:lnTo>
                    <a:pt x="116679" y="57403"/>
                  </a:lnTo>
                  <a:lnTo>
                    <a:pt x="114888" y="61230"/>
                  </a:lnTo>
                  <a:lnTo>
                    <a:pt x="112779" y="64674"/>
                  </a:lnTo>
                  <a:lnTo>
                    <a:pt x="110408" y="67899"/>
                  </a:lnTo>
                  <a:lnTo>
                    <a:pt x="107667" y="70797"/>
                  </a:lnTo>
                  <a:lnTo>
                    <a:pt x="104822" y="73366"/>
                  </a:lnTo>
                  <a:lnTo>
                    <a:pt x="101554" y="75662"/>
                  </a:lnTo>
                  <a:lnTo>
                    <a:pt x="98287" y="77685"/>
                  </a:lnTo>
                  <a:lnTo>
                    <a:pt x="94808" y="79271"/>
                  </a:lnTo>
                  <a:lnTo>
                    <a:pt x="91119" y="80583"/>
                  </a:lnTo>
                  <a:lnTo>
                    <a:pt x="87325" y="81457"/>
                  </a:lnTo>
                  <a:lnTo>
                    <a:pt x="83478" y="82004"/>
                  </a:lnTo>
                  <a:lnTo>
                    <a:pt x="79578" y="82113"/>
                  </a:lnTo>
                  <a:lnTo>
                    <a:pt x="75625" y="81731"/>
                  </a:lnTo>
                  <a:lnTo>
                    <a:pt x="71620" y="81020"/>
                  </a:lnTo>
                  <a:lnTo>
                    <a:pt x="68722" y="80583"/>
                  </a:lnTo>
                  <a:lnTo>
                    <a:pt x="65928" y="80692"/>
                  </a:lnTo>
                  <a:lnTo>
                    <a:pt x="63241" y="81129"/>
                  </a:lnTo>
                  <a:lnTo>
                    <a:pt x="60606" y="82004"/>
                  </a:lnTo>
                  <a:lnTo>
                    <a:pt x="58234" y="83261"/>
                  </a:lnTo>
                  <a:lnTo>
                    <a:pt x="55915" y="84902"/>
                  </a:lnTo>
                  <a:lnTo>
                    <a:pt x="53965" y="86870"/>
                  </a:lnTo>
                  <a:lnTo>
                    <a:pt x="52279" y="89056"/>
                  </a:lnTo>
                  <a:lnTo>
                    <a:pt x="51014" y="91517"/>
                  </a:lnTo>
                  <a:lnTo>
                    <a:pt x="49960" y="94250"/>
                  </a:lnTo>
                  <a:lnTo>
                    <a:pt x="49380" y="97257"/>
                  </a:lnTo>
                  <a:lnTo>
                    <a:pt x="48959" y="99717"/>
                  </a:lnTo>
                  <a:lnTo>
                    <a:pt x="48379" y="102123"/>
                  </a:lnTo>
                  <a:lnTo>
                    <a:pt x="47167" y="105348"/>
                  </a:lnTo>
                  <a:lnTo>
                    <a:pt x="45586" y="108355"/>
                  </a:lnTo>
                  <a:lnTo>
                    <a:pt x="43636" y="110979"/>
                  </a:lnTo>
                  <a:lnTo>
                    <a:pt x="41422" y="113384"/>
                  </a:lnTo>
                  <a:lnTo>
                    <a:pt x="38945" y="115407"/>
                  </a:lnTo>
                  <a:lnTo>
                    <a:pt x="36258" y="117102"/>
                  </a:lnTo>
                  <a:lnTo>
                    <a:pt x="33359" y="118414"/>
                  </a:lnTo>
                  <a:lnTo>
                    <a:pt x="30303" y="119398"/>
                  </a:lnTo>
                  <a:lnTo>
                    <a:pt x="27088" y="119890"/>
                  </a:lnTo>
                  <a:lnTo>
                    <a:pt x="23820" y="120000"/>
                  </a:lnTo>
                  <a:lnTo>
                    <a:pt x="20606" y="119617"/>
                  </a:lnTo>
                  <a:lnTo>
                    <a:pt x="17285" y="118851"/>
                  </a:lnTo>
                  <a:lnTo>
                    <a:pt x="14176" y="117539"/>
                  </a:lnTo>
                  <a:lnTo>
                    <a:pt x="11277" y="115845"/>
                  </a:lnTo>
                  <a:lnTo>
                    <a:pt x="8642" y="113931"/>
                  </a:lnTo>
                  <a:lnTo>
                    <a:pt x="6376" y="111526"/>
                  </a:lnTo>
                  <a:lnTo>
                    <a:pt x="4426" y="108956"/>
                  </a:lnTo>
                  <a:lnTo>
                    <a:pt x="2793" y="106168"/>
                  </a:lnTo>
                  <a:lnTo>
                    <a:pt x="1528" y="103161"/>
                  </a:lnTo>
                  <a:lnTo>
                    <a:pt x="579" y="99990"/>
                  </a:lnTo>
                  <a:lnTo>
                    <a:pt x="105" y="96656"/>
                  </a:lnTo>
                  <a:lnTo>
                    <a:pt x="0" y="93266"/>
                  </a:lnTo>
                  <a:lnTo>
                    <a:pt x="421" y="89931"/>
                  </a:lnTo>
                  <a:lnTo>
                    <a:pt x="1159" y="86487"/>
                  </a:lnTo>
                  <a:lnTo>
                    <a:pt x="2371" y="83425"/>
                  </a:lnTo>
                  <a:lnTo>
                    <a:pt x="3794" y="80583"/>
                  </a:lnTo>
                  <a:lnTo>
                    <a:pt x="5691" y="78068"/>
                  </a:lnTo>
                  <a:lnTo>
                    <a:pt x="7694" y="75662"/>
                  </a:lnTo>
                  <a:lnTo>
                    <a:pt x="10013" y="73749"/>
                  </a:lnTo>
                  <a:lnTo>
                    <a:pt x="12542" y="71945"/>
                  </a:lnTo>
                  <a:lnTo>
                    <a:pt x="15177" y="70633"/>
                  </a:lnTo>
                  <a:lnTo>
                    <a:pt x="18076" y="69594"/>
                  </a:lnTo>
                  <a:lnTo>
                    <a:pt x="20974" y="68883"/>
                  </a:lnTo>
                  <a:lnTo>
                    <a:pt x="24031" y="68610"/>
                  </a:lnTo>
                  <a:lnTo>
                    <a:pt x="26877" y="68282"/>
                  </a:lnTo>
                  <a:lnTo>
                    <a:pt x="29512" y="67462"/>
                  </a:lnTo>
                  <a:lnTo>
                    <a:pt x="31989" y="66259"/>
                  </a:lnTo>
                  <a:lnTo>
                    <a:pt x="34255" y="64728"/>
                  </a:lnTo>
                  <a:lnTo>
                    <a:pt x="36310" y="62815"/>
                  </a:lnTo>
                  <a:lnTo>
                    <a:pt x="37997" y="60683"/>
                  </a:lnTo>
                  <a:lnTo>
                    <a:pt x="39472" y="58332"/>
                  </a:lnTo>
                  <a:lnTo>
                    <a:pt x="40474" y="55763"/>
                  </a:lnTo>
                  <a:lnTo>
                    <a:pt x="41159" y="52920"/>
                  </a:lnTo>
                  <a:lnTo>
                    <a:pt x="41475" y="50132"/>
                  </a:lnTo>
                  <a:lnTo>
                    <a:pt x="41317" y="47125"/>
                  </a:lnTo>
                  <a:lnTo>
                    <a:pt x="40895" y="42533"/>
                  </a:lnTo>
                  <a:lnTo>
                    <a:pt x="41001" y="37940"/>
                  </a:lnTo>
                  <a:lnTo>
                    <a:pt x="41581" y="33293"/>
                  </a:lnTo>
                  <a:lnTo>
                    <a:pt x="42687" y="28592"/>
                  </a:lnTo>
                  <a:lnTo>
                    <a:pt x="44216" y="24382"/>
                  </a:lnTo>
                  <a:lnTo>
                    <a:pt x="46166" y="20501"/>
                  </a:lnTo>
                  <a:lnTo>
                    <a:pt x="48379" y="16892"/>
                  </a:lnTo>
                  <a:lnTo>
                    <a:pt x="51014" y="13558"/>
                  </a:lnTo>
                  <a:lnTo>
                    <a:pt x="53860" y="10551"/>
                  </a:lnTo>
                  <a:lnTo>
                    <a:pt x="57022" y="7927"/>
                  </a:lnTo>
                  <a:lnTo>
                    <a:pt x="60395" y="5630"/>
                  </a:lnTo>
                  <a:lnTo>
                    <a:pt x="63978" y="3662"/>
                  </a:lnTo>
                  <a:lnTo>
                    <a:pt x="67826" y="2077"/>
                  </a:lnTo>
                  <a:lnTo>
                    <a:pt x="71725" y="929"/>
                  </a:lnTo>
                  <a:lnTo>
                    <a:pt x="75783" y="218"/>
                  </a:lnTo>
                  <a:lnTo>
                    <a:pt x="79841" y="0"/>
                  </a:lnTo>
                  <a:close/>
                </a:path>
              </a:pathLst>
            </a:custGeom>
            <a:solidFill>
              <a:srgbClr val="5E5E5E">
                <a:alpha val="1392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Shape 211"/>
            <p:cNvSpPr/>
            <p:nvPr/>
          </p:nvSpPr>
          <p:spPr>
            <a:xfrm>
              <a:off x="1641825" y="1470659"/>
              <a:ext cx="1894500" cy="21173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3414" y="0"/>
                  </a:moveTo>
                  <a:lnTo>
                    <a:pt x="48456" y="350"/>
                  </a:lnTo>
                  <a:lnTo>
                    <a:pt x="53263" y="1263"/>
                  </a:lnTo>
                  <a:lnTo>
                    <a:pt x="58148" y="2736"/>
                  </a:lnTo>
                  <a:lnTo>
                    <a:pt x="62797" y="4771"/>
                  </a:lnTo>
                  <a:lnTo>
                    <a:pt x="67209" y="7368"/>
                  </a:lnTo>
                  <a:lnTo>
                    <a:pt x="71149" y="10385"/>
                  </a:lnTo>
                  <a:lnTo>
                    <a:pt x="74694" y="13684"/>
                  </a:lnTo>
                  <a:lnTo>
                    <a:pt x="77688" y="17263"/>
                  </a:lnTo>
                  <a:lnTo>
                    <a:pt x="80052" y="21263"/>
                  </a:lnTo>
                  <a:lnTo>
                    <a:pt x="81943" y="25333"/>
                  </a:lnTo>
                  <a:lnTo>
                    <a:pt x="83204" y="29543"/>
                  </a:lnTo>
                  <a:lnTo>
                    <a:pt x="83992" y="33824"/>
                  </a:lnTo>
                  <a:lnTo>
                    <a:pt x="84149" y="38245"/>
                  </a:lnTo>
                  <a:lnTo>
                    <a:pt x="83755" y="42666"/>
                  </a:lnTo>
                  <a:lnTo>
                    <a:pt x="82889" y="46947"/>
                  </a:lnTo>
                  <a:lnTo>
                    <a:pt x="81234" y="51228"/>
                  </a:lnTo>
                  <a:lnTo>
                    <a:pt x="79185" y="55298"/>
                  </a:lnTo>
                  <a:lnTo>
                    <a:pt x="76349" y="59228"/>
                  </a:lnTo>
                  <a:lnTo>
                    <a:pt x="76349" y="59157"/>
                  </a:lnTo>
                  <a:lnTo>
                    <a:pt x="74852" y="61614"/>
                  </a:lnTo>
                  <a:lnTo>
                    <a:pt x="74064" y="64140"/>
                  </a:lnTo>
                  <a:lnTo>
                    <a:pt x="73985" y="66736"/>
                  </a:lnTo>
                  <a:lnTo>
                    <a:pt x="74458" y="69122"/>
                  </a:lnTo>
                  <a:lnTo>
                    <a:pt x="75482" y="71368"/>
                  </a:lnTo>
                  <a:lnTo>
                    <a:pt x="76979" y="73403"/>
                  </a:lnTo>
                  <a:lnTo>
                    <a:pt x="79028" y="75087"/>
                  </a:lnTo>
                  <a:lnTo>
                    <a:pt x="81470" y="76421"/>
                  </a:lnTo>
                  <a:lnTo>
                    <a:pt x="84149" y="77263"/>
                  </a:lnTo>
                  <a:lnTo>
                    <a:pt x="87065" y="77614"/>
                  </a:lnTo>
                  <a:lnTo>
                    <a:pt x="90059" y="77263"/>
                  </a:lnTo>
                  <a:lnTo>
                    <a:pt x="93525" y="76701"/>
                  </a:lnTo>
                  <a:lnTo>
                    <a:pt x="96913" y="76701"/>
                  </a:lnTo>
                  <a:lnTo>
                    <a:pt x="100380" y="77052"/>
                  </a:lnTo>
                  <a:lnTo>
                    <a:pt x="103768" y="77894"/>
                  </a:lnTo>
                  <a:lnTo>
                    <a:pt x="107078" y="79157"/>
                  </a:lnTo>
                  <a:lnTo>
                    <a:pt x="110229" y="80982"/>
                  </a:lnTo>
                  <a:lnTo>
                    <a:pt x="113145" y="83368"/>
                  </a:lnTo>
                  <a:lnTo>
                    <a:pt x="115587" y="85964"/>
                  </a:lnTo>
                  <a:lnTo>
                    <a:pt x="117478" y="88912"/>
                  </a:lnTo>
                  <a:lnTo>
                    <a:pt x="118896" y="91929"/>
                  </a:lnTo>
                  <a:lnTo>
                    <a:pt x="119763" y="95228"/>
                  </a:lnTo>
                  <a:lnTo>
                    <a:pt x="120000" y="98526"/>
                  </a:lnTo>
                  <a:lnTo>
                    <a:pt x="119684" y="101754"/>
                  </a:lnTo>
                  <a:lnTo>
                    <a:pt x="118739" y="105052"/>
                  </a:lnTo>
                  <a:lnTo>
                    <a:pt x="117242" y="108210"/>
                  </a:lnTo>
                  <a:lnTo>
                    <a:pt x="115193" y="111157"/>
                  </a:lnTo>
                  <a:lnTo>
                    <a:pt x="112514" y="113754"/>
                  </a:lnTo>
                  <a:lnTo>
                    <a:pt x="109599" y="116070"/>
                  </a:lnTo>
                  <a:lnTo>
                    <a:pt x="106290" y="117754"/>
                  </a:lnTo>
                  <a:lnTo>
                    <a:pt x="102902" y="118947"/>
                  </a:lnTo>
                  <a:lnTo>
                    <a:pt x="99198" y="119789"/>
                  </a:lnTo>
                  <a:lnTo>
                    <a:pt x="95574" y="120000"/>
                  </a:lnTo>
                  <a:lnTo>
                    <a:pt x="91713" y="119649"/>
                  </a:lnTo>
                  <a:lnTo>
                    <a:pt x="88089" y="118877"/>
                  </a:lnTo>
                  <a:lnTo>
                    <a:pt x="84464" y="117543"/>
                  </a:lnTo>
                  <a:lnTo>
                    <a:pt x="81234" y="115719"/>
                  </a:lnTo>
                  <a:lnTo>
                    <a:pt x="78319" y="113333"/>
                  </a:lnTo>
                  <a:lnTo>
                    <a:pt x="75718" y="110736"/>
                  </a:lnTo>
                  <a:lnTo>
                    <a:pt x="73827" y="107789"/>
                  </a:lnTo>
                  <a:lnTo>
                    <a:pt x="72567" y="104701"/>
                  </a:lnTo>
                  <a:lnTo>
                    <a:pt x="71700" y="101473"/>
                  </a:lnTo>
                  <a:lnTo>
                    <a:pt x="71464" y="98175"/>
                  </a:lnTo>
                  <a:lnTo>
                    <a:pt x="71700" y="94877"/>
                  </a:lnTo>
                  <a:lnTo>
                    <a:pt x="72567" y="91578"/>
                  </a:lnTo>
                  <a:lnTo>
                    <a:pt x="74064" y="88421"/>
                  </a:lnTo>
                  <a:lnTo>
                    <a:pt x="75246" y="85824"/>
                  </a:lnTo>
                  <a:lnTo>
                    <a:pt x="75640" y="83228"/>
                  </a:lnTo>
                  <a:lnTo>
                    <a:pt x="75246" y="80771"/>
                  </a:lnTo>
                  <a:lnTo>
                    <a:pt x="74379" y="78385"/>
                  </a:lnTo>
                  <a:lnTo>
                    <a:pt x="72961" y="76350"/>
                  </a:lnTo>
                  <a:lnTo>
                    <a:pt x="71070" y="74526"/>
                  </a:lnTo>
                  <a:lnTo>
                    <a:pt x="68864" y="73052"/>
                  </a:lnTo>
                  <a:lnTo>
                    <a:pt x="66342" y="72070"/>
                  </a:lnTo>
                  <a:lnTo>
                    <a:pt x="63585" y="71578"/>
                  </a:lnTo>
                  <a:lnTo>
                    <a:pt x="60669" y="71719"/>
                  </a:lnTo>
                  <a:lnTo>
                    <a:pt x="57596" y="72350"/>
                  </a:lnTo>
                  <a:lnTo>
                    <a:pt x="53184" y="73754"/>
                  </a:lnTo>
                  <a:lnTo>
                    <a:pt x="48614" y="74526"/>
                  </a:lnTo>
                  <a:lnTo>
                    <a:pt x="43887" y="74947"/>
                  </a:lnTo>
                  <a:lnTo>
                    <a:pt x="39238" y="74947"/>
                  </a:lnTo>
                  <a:lnTo>
                    <a:pt x="34668" y="74385"/>
                  </a:lnTo>
                  <a:lnTo>
                    <a:pt x="29940" y="73403"/>
                  </a:lnTo>
                  <a:lnTo>
                    <a:pt x="25528" y="71929"/>
                  </a:lnTo>
                  <a:lnTo>
                    <a:pt x="21195" y="70035"/>
                  </a:lnTo>
                  <a:lnTo>
                    <a:pt x="17019" y="67508"/>
                  </a:lnTo>
                  <a:lnTo>
                    <a:pt x="12921" y="64491"/>
                  </a:lnTo>
                  <a:lnTo>
                    <a:pt x="9376" y="61052"/>
                  </a:lnTo>
                  <a:lnTo>
                    <a:pt x="6460" y="57473"/>
                  </a:lnTo>
                  <a:lnTo>
                    <a:pt x="4097" y="53473"/>
                  </a:lnTo>
                  <a:lnTo>
                    <a:pt x="2127" y="49333"/>
                  </a:lnTo>
                  <a:lnTo>
                    <a:pt x="866" y="45122"/>
                  </a:lnTo>
                  <a:lnTo>
                    <a:pt x="157" y="40701"/>
                  </a:lnTo>
                  <a:lnTo>
                    <a:pt x="0" y="36280"/>
                  </a:lnTo>
                  <a:lnTo>
                    <a:pt x="472" y="31789"/>
                  </a:lnTo>
                  <a:lnTo>
                    <a:pt x="1497" y="27508"/>
                  </a:lnTo>
                  <a:lnTo>
                    <a:pt x="3151" y="23157"/>
                  </a:lnTo>
                  <a:lnTo>
                    <a:pt x="5436" y="19017"/>
                  </a:lnTo>
                  <a:lnTo>
                    <a:pt x="8351" y="15017"/>
                  </a:lnTo>
                  <a:lnTo>
                    <a:pt x="11818" y="11438"/>
                  </a:lnTo>
                  <a:lnTo>
                    <a:pt x="15600" y="8350"/>
                  </a:lnTo>
                  <a:lnTo>
                    <a:pt x="19697" y="5614"/>
                  </a:lnTo>
                  <a:lnTo>
                    <a:pt x="24110" y="3508"/>
                  </a:lnTo>
                  <a:lnTo>
                    <a:pt x="28837" y="1894"/>
                  </a:lnTo>
                  <a:lnTo>
                    <a:pt x="33486" y="701"/>
                  </a:lnTo>
                  <a:lnTo>
                    <a:pt x="38450" y="70"/>
                  </a:lnTo>
                  <a:lnTo>
                    <a:pt x="43414" y="0"/>
                  </a:lnTo>
                  <a:close/>
                </a:path>
              </a:pathLst>
            </a:custGeom>
            <a:solidFill>
              <a:srgbClr val="5E5E5E">
                <a:alpha val="1392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Shape 212"/>
            <p:cNvSpPr/>
            <p:nvPr/>
          </p:nvSpPr>
          <p:spPr>
            <a:xfrm>
              <a:off x="3147410" y="1881133"/>
              <a:ext cx="2670600" cy="2574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9841" y="0"/>
                  </a:moveTo>
                  <a:lnTo>
                    <a:pt x="84005" y="164"/>
                  </a:lnTo>
                  <a:lnTo>
                    <a:pt x="88274" y="765"/>
                  </a:lnTo>
                  <a:lnTo>
                    <a:pt x="92437" y="1913"/>
                  </a:lnTo>
                  <a:lnTo>
                    <a:pt x="96495" y="3498"/>
                  </a:lnTo>
                  <a:lnTo>
                    <a:pt x="100237" y="5521"/>
                  </a:lnTo>
                  <a:lnTo>
                    <a:pt x="103715" y="7817"/>
                  </a:lnTo>
                  <a:lnTo>
                    <a:pt x="106930" y="10551"/>
                  </a:lnTo>
                  <a:lnTo>
                    <a:pt x="109828" y="13558"/>
                  </a:lnTo>
                  <a:lnTo>
                    <a:pt x="112358" y="16783"/>
                  </a:lnTo>
                  <a:lnTo>
                    <a:pt x="114571" y="20337"/>
                  </a:lnTo>
                  <a:lnTo>
                    <a:pt x="116416" y="24054"/>
                  </a:lnTo>
                  <a:lnTo>
                    <a:pt x="117891" y="27990"/>
                  </a:lnTo>
                  <a:lnTo>
                    <a:pt x="118998" y="32036"/>
                  </a:lnTo>
                  <a:lnTo>
                    <a:pt x="119631" y="36191"/>
                  </a:lnTo>
                  <a:lnTo>
                    <a:pt x="120000" y="40510"/>
                  </a:lnTo>
                  <a:lnTo>
                    <a:pt x="119841" y="44829"/>
                  </a:lnTo>
                  <a:lnTo>
                    <a:pt x="119209" y="49148"/>
                  </a:lnTo>
                  <a:lnTo>
                    <a:pt x="118155" y="53466"/>
                  </a:lnTo>
                  <a:lnTo>
                    <a:pt x="116679" y="57403"/>
                  </a:lnTo>
                  <a:lnTo>
                    <a:pt x="114888" y="61230"/>
                  </a:lnTo>
                  <a:lnTo>
                    <a:pt x="112779" y="64674"/>
                  </a:lnTo>
                  <a:lnTo>
                    <a:pt x="110408" y="67899"/>
                  </a:lnTo>
                  <a:lnTo>
                    <a:pt x="107667" y="70797"/>
                  </a:lnTo>
                  <a:lnTo>
                    <a:pt x="104822" y="73366"/>
                  </a:lnTo>
                  <a:lnTo>
                    <a:pt x="101554" y="75662"/>
                  </a:lnTo>
                  <a:lnTo>
                    <a:pt x="98287" y="77685"/>
                  </a:lnTo>
                  <a:lnTo>
                    <a:pt x="94808" y="79271"/>
                  </a:lnTo>
                  <a:lnTo>
                    <a:pt x="91119" y="80583"/>
                  </a:lnTo>
                  <a:lnTo>
                    <a:pt x="87325" y="81457"/>
                  </a:lnTo>
                  <a:lnTo>
                    <a:pt x="83478" y="82004"/>
                  </a:lnTo>
                  <a:lnTo>
                    <a:pt x="79578" y="82113"/>
                  </a:lnTo>
                  <a:lnTo>
                    <a:pt x="75625" y="81731"/>
                  </a:lnTo>
                  <a:lnTo>
                    <a:pt x="71620" y="81020"/>
                  </a:lnTo>
                  <a:lnTo>
                    <a:pt x="68722" y="80583"/>
                  </a:lnTo>
                  <a:lnTo>
                    <a:pt x="65928" y="80692"/>
                  </a:lnTo>
                  <a:lnTo>
                    <a:pt x="63241" y="81129"/>
                  </a:lnTo>
                  <a:lnTo>
                    <a:pt x="60606" y="82004"/>
                  </a:lnTo>
                  <a:lnTo>
                    <a:pt x="58234" y="83261"/>
                  </a:lnTo>
                  <a:lnTo>
                    <a:pt x="55915" y="84902"/>
                  </a:lnTo>
                  <a:lnTo>
                    <a:pt x="53965" y="86870"/>
                  </a:lnTo>
                  <a:lnTo>
                    <a:pt x="52279" y="89056"/>
                  </a:lnTo>
                  <a:lnTo>
                    <a:pt x="51014" y="91517"/>
                  </a:lnTo>
                  <a:lnTo>
                    <a:pt x="49960" y="94250"/>
                  </a:lnTo>
                  <a:lnTo>
                    <a:pt x="49380" y="97257"/>
                  </a:lnTo>
                  <a:lnTo>
                    <a:pt x="48959" y="99717"/>
                  </a:lnTo>
                  <a:lnTo>
                    <a:pt x="48379" y="102123"/>
                  </a:lnTo>
                  <a:lnTo>
                    <a:pt x="47167" y="105348"/>
                  </a:lnTo>
                  <a:lnTo>
                    <a:pt x="45586" y="108355"/>
                  </a:lnTo>
                  <a:lnTo>
                    <a:pt x="43636" y="110979"/>
                  </a:lnTo>
                  <a:lnTo>
                    <a:pt x="41422" y="113384"/>
                  </a:lnTo>
                  <a:lnTo>
                    <a:pt x="38945" y="115407"/>
                  </a:lnTo>
                  <a:lnTo>
                    <a:pt x="36258" y="117102"/>
                  </a:lnTo>
                  <a:lnTo>
                    <a:pt x="33359" y="118414"/>
                  </a:lnTo>
                  <a:lnTo>
                    <a:pt x="30303" y="119398"/>
                  </a:lnTo>
                  <a:lnTo>
                    <a:pt x="27088" y="119890"/>
                  </a:lnTo>
                  <a:lnTo>
                    <a:pt x="23820" y="120000"/>
                  </a:lnTo>
                  <a:lnTo>
                    <a:pt x="20606" y="119617"/>
                  </a:lnTo>
                  <a:lnTo>
                    <a:pt x="17285" y="118851"/>
                  </a:lnTo>
                  <a:lnTo>
                    <a:pt x="14176" y="117539"/>
                  </a:lnTo>
                  <a:lnTo>
                    <a:pt x="11277" y="115845"/>
                  </a:lnTo>
                  <a:lnTo>
                    <a:pt x="8642" y="113931"/>
                  </a:lnTo>
                  <a:lnTo>
                    <a:pt x="6376" y="111526"/>
                  </a:lnTo>
                  <a:lnTo>
                    <a:pt x="4426" y="108956"/>
                  </a:lnTo>
                  <a:lnTo>
                    <a:pt x="2793" y="106168"/>
                  </a:lnTo>
                  <a:lnTo>
                    <a:pt x="1528" y="103161"/>
                  </a:lnTo>
                  <a:lnTo>
                    <a:pt x="579" y="99990"/>
                  </a:lnTo>
                  <a:lnTo>
                    <a:pt x="105" y="96656"/>
                  </a:lnTo>
                  <a:lnTo>
                    <a:pt x="0" y="93266"/>
                  </a:lnTo>
                  <a:lnTo>
                    <a:pt x="421" y="89931"/>
                  </a:lnTo>
                  <a:lnTo>
                    <a:pt x="1159" y="86487"/>
                  </a:lnTo>
                  <a:lnTo>
                    <a:pt x="2371" y="83425"/>
                  </a:lnTo>
                  <a:lnTo>
                    <a:pt x="3794" y="80583"/>
                  </a:lnTo>
                  <a:lnTo>
                    <a:pt x="5691" y="78068"/>
                  </a:lnTo>
                  <a:lnTo>
                    <a:pt x="7694" y="75662"/>
                  </a:lnTo>
                  <a:lnTo>
                    <a:pt x="10013" y="73749"/>
                  </a:lnTo>
                  <a:lnTo>
                    <a:pt x="12542" y="71945"/>
                  </a:lnTo>
                  <a:lnTo>
                    <a:pt x="15177" y="70633"/>
                  </a:lnTo>
                  <a:lnTo>
                    <a:pt x="18076" y="69594"/>
                  </a:lnTo>
                  <a:lnTo>
                    <a:pt x="20974" y="68883"/>
                  </a:lnTo>
                  <a:lnTo>
                    <a:pt x="24031" y="68610"/>
                  </a:lnTo>
                  <a:lnTo>
                    <a:pt x="26877" y="68282"/>
                  </a:lnTo>
                  <a:lnTo>
                    <a:pt x="29512" y="67462"/>
                  </a:lnTo>
                  <a:lnTo>
                    <a:pt x="31989" y="66259"/>
                  </a:lnTo>
                  <a:lnTo>
                    <a:pt x="34255" y="64728"/>
                  </a:lnTo>
                  <a:lnTo>
                    <a:pt x="36310" y="62815"/>
                  </a:lnTo>
                  <a:lnTo>
                    <a:pt x="37997" y="60683"/>
                  </a:lnTo>
                  <a:lnTo>
                    <a:pt x="39472" y="58332"/>
                  </a:lnTo>
                  <a:lnTo>
                    <a:pt x="40474" y="55763"/>
                  </a:lnTo>
                  <a:lnTo>
                    <a:pt x="41159" y="52920"/>
                  </a:lnTo>
                  <a:lnTo>
                    <a:pt x="41475" y="50132"/>
                  </a:lnTo>
                  <a:lnTo>
                    <a:pt x="41317" y="47125"/>
                  </a:lnTo>
                  <a:lnTo>
                    <a:pt x="40895" y="42533"/>
                  </a:lnTo>
                  <a:lnTo>
                    <a:pt x="41001" y="37940"/>
                  </a:lnTo>
                  <a:lnTo>
                    <a:pt x="41581" y="33293"/>
                  </a:lnTo>
                  <a:lnTo>
                    <a:pt x="42687" y="28592"/>
                  </a:lnTo>
                  <a:lnTo>
                    <a:pt x="44216" y="24382"/>
                  </a:lnTo>
                  <a:lnTo>
                    <a:pt x="46166" y="20501"/>
                  </a:lnTo>
                  <a:lnTo>
                    <a:pt x="48379" y="16892"/>
                  </a:lnTo>
                  <a:lnTo>
                    <a:pt x="51014" y="13558"/>
                  </a:lnTo>
                  <a:lnTo>
                    <a:pt x="53860" y="10551"/>
                  </a:lnTo>
                  <a:lnTo>
                    <a:pt x="57022" y="7927"/>
                  </a:lnTo>
                  <a:lnTo>
                    <a:pt x="60395" y="5630"/>
                  </a:lnTo>
                  <a:lnTo>
                    <a:pt x="63978" y="3662"/>
                  </a:lnTo>
                  <a:lnTo>
                    <a:pt x="67826" y="2077"/>
                  </a:lnTo>
                  <a:lnTo>
                    <a:pt x="71725" y="929"/>
                  </a:lnTo>
                  <a:lnTo>
                    <a:pt x="75783" y="218"/>
                  </a:lnTo>
                  <a:lnTo>
                    <a:pt x="79841" y="0"/>
                  </a:lnTo>
                  <a:close/>
                </a:path>
              </a:pathLst>
            </a:custGeom>
            <a:solidFill>
              <a:srgbClr val="FFCD00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Shape 213"/>
            <p:cNvSpPr/>
            <p:nvPr/>
          </p:nvSpPr>
          <p:spPr>
            <a:xfrm>
              <a:off x="1715780" y="1502667"/>
              <a:ext cx="1785900" cy="2005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3414" y="0"/>
                  </a:moveTo>
                  <a:lnTo>
                    <a:pt x="48456" y="350"/>
                  </a:lnTo>
                  <a:lnTo>
                    <a:pt x="53263" y="1263"/>
                  </a:lnTo>
                  <a:lnTo>
                    <a:pt x="58148" y="2736"/>
                  </a:lnTo>
                  <a:lnTo>
                    <a:pt x="62797" y="4771"/>
                  </a:lnTo>
                  <a:lnTo>
                    <a:pt x="67209" y="7368"/>
                  </a:lnTo>
                  <a:lnTo>
                    <a:pt x="71149" y="10385"/>
                  </a:lnTo>
                  <a:lnTo>
                    <a:pt x="74694" y="13684"/>
                  </a:lnTo>
                  <a:lnTo>
                    <a:pt x="77688" y="17263"/>
                  </a:lnTo>
                  <a:lnTo>
                    <a:pt x="80052" y="21263"/>
                  </a:lnTo>
                  <a:lnTo>
                    <a:pt x="81943" y="25333"/>
                  </a:lnTo>
                  <a:lnTo>
                    <a:pt x="83204" y="29543"/>
                  </a:lnTo>
                  <a:lnTo>
                    <a:pt x="83992" y="33824"/>
                  </a:lnTo>
                  <a:lnTo>
                    <a:pt x="84149" y="38245"/>
                  </a:lnTo>
                  <a:lnTo>
                    <a:pt x="83755" y="42666"/>
                  </a:lnTo>
                  <a:lnTo>
                    <a:pt x="82889" y="46947"/>
                  </a:lnTo>
                  <a:lnTo>
                    <a:pt x="81234" y="51228"/>
                  </a:lnTo>
                  <a:lnTo>
                    <a:pt x="79185" y="55298"/>
                  </a:lnTo>
                  <a:lnTo>
                    <a:pt x="76349" y="59228"/>
                  </a:lnTo>
                  <a:lnTo>
                    <a:pt x="76349" y="59157"/>
                  </a:lnTo>
                  <a:lnTo>
                    <a:pt x="74852" y="61614"/>
                  </a:lnTo>
                  <a:lnTo>
                    <a:pt x="74064" y="64140"/>
                  </a:lnTo>
                  <a:lnTo>
                    <a:pt x="73985" y="66736"/>
                  </a:lnTo>
                  <a:lnTo>
                    <a:pt x="74458" y="69122"/>
                  </a:lnTo>
                  <a:lnTo>
                    <a:pt x="75482" y="71368"/>
                  </a:lnTo>
                  <a:lnTo>
                    <a:pt x="76979" y="73403"/>
                  </a:lnTo>
                  <a:lnTo>
                    <a:pt x="79028" y="75087"/>
                  </a:lnTo>
                  <a:lnTo>
                    <a:pt x="81470" y="76421"/>
                  </a:lnTo>
                  <a:lnTo>
                    <a:pt x="84149" y="77263"/>
                  </a:lnTo>
                  <a:lnTo>
                    <a:pt x="87065" y="77614"/>
                  </a:lnTo>
                  <a:lnTo>
                    <a:pt x="90059" y="77263"/>
                  </a:lnTo>
                  <a:lnTo>
                    <a:pt x="93525" y="76701"/>
                  </a:lnTo>
                  <a:lnTo>
                    <a:pt x="96913" y="76701"/>
                  </a:lnTo>
                  <a:lnTo>
                    <a:pt x="100380" y="77052"/>
                  </a:lnTo>
                  <a:lnTo>
                    <a:pt x="103768" y="77894"/>
                  </a:lnTo>
                  <a:lnTo>
                    <a:pt x="107078" y="79157"/>
                  </a:lnTo>
                  <a:lnTo>
                    <a:pt x="110229" y="80982"/>
                  </a:lnTo>
                  <a:lnTo>
                    <a:pt x="113145" y="83368"/>
                  </a:lnTo>
                  <a:lnTo>
                    <a:pt x="115587" y="85964"/>
                  </a:lnTo>
                  <a:lnTo>
                    <a:pt x="117478" y="88912"/>
                  </a:lnTo>
                  <a:lnTo>
                    <a:pt x="118896" y="91929"/>
                  </a:lnTo>
                  <a:lnTo>
                    <a:pt x="119763" y="95228"/>
                  </a:lnTo>
                  <a:lnTo>
                    <a:pt x="120000" y="98526"/>
                  </a:lnTo>
                  <a:lnTo>
                    <a:pt x="119684" y="101754"/>
                  </a:lnTo>
                  <a:lnTo>
                    <a:pt x="118739" y="105052"/>
                  </a:lnTo>
                  <a:lnTo>
                    <a:pt x="117242" y="108210"/>
                  </a:lnTo>
                  <a:lnTo>
                    <a:pt x="115193" y="111157"/>
                  </a:lnTo>
                  <a:lnTo>
                    <a:pt x="112514" y="113754"/>
                  </a:lnTo>
                  <a:lnTo>
                    <a:pt x="109599" y="116070"/>
                  </a:lnTo>
                  <a:lnTo>
                    <a:pt x="106290" y="117754"/>
                  </a:lnTo>
                  <a:lnTo>
                    <a:pt x="102902" y="118947"/>
                  </a:lnTo>
                  <a:lnTo>
                    <a:pt x="99198" y="119789"/>
                  </a:lnTo>
                  <a:lnTo>
                    <a:pt x="95574" y="120000"/>
                  </a:lnTo>
                  <a:lnTo>
                    <a:pt x="91713" y="119649"/>
                  </a:lnTo>
                  <a:lnTo>
                    <a:pt x="88089" y="118877"/>
                  </a:lnTo>
                  <a:lnTo>
                    <a:pt x="84464" y="117543"/>
                  </a:lnTo>
                  <a:lnTo>
                    <a:pt x="81234" y="115719"/>
                  </a:lnTo>
                  <a:lnTo>
                    <a:pt x="78319" y="113333"/>
                  </a:lnTo>
                  <a:lnTo>
                    <a:pt x="75718" y="110736"/>
                  </a:lnTo>
                  <a:lnTo>
                    <a:pt x="73827" y="107789"/>
                  </a:lnTo>
                  <a:lnTo>
                    <a:pt x="72567" y="104701"/>
                  </a:lnTo>
                  <a:lnTo>
                    <a:pt x="71700" y="101473"/>
                  </a:lnTo>
                  <a:lnTo>
                    <a:pt x="71464" y="98175"/>
                  </a:lnTo>
                  <a:lnTo>
                    <a:pt x="71700" y="94877"/>
                  </a:lnTo>
                  <a:lnTo>
                    <a:pt x="72567" y="91578"/>
                  </a:lnTo>
                  <a:lnTo>
                    <a:pt x="74064" y="88421"/>
                  </a:lnTo>
                  <a:lnTo>
                    <a:pt x="75246" y="85824"/>
                  </a:lnTo>
                  <a:lnTo>
                    <a:pt x="75640" y="83228"/>
                  </a:lnTo>
                  <a:lnTo>
                    <a:pt x="75246" y="80771"/>
                  </a:lnTo>
                  <a:lnTo>
                    <a:pt x="74379" y="78385"/>
                  </a:lnTo>
                  <a:lnTo>
                    <a:pt x="72961" y="76350"/>
                  </a:lnTo>
                  <a:lnTo>
                    <a:pt x="71070" y="74526"/>
                  </a:lnTo>
                  <a:lnTo>
                    <a:pt x="68864" y="73052"/>
                  </a:lnTo>
                  <a:lnTo>
                    <a:pt x="66342" y="72070"/>
                  </a:lnTo>
                  <a:lnTo>
                    <a:pt x="63585" y="71578"/>
                  </a:lnTo>
                  <a:lnTo>
                    <a:pt x="60669" y="71719"/>
                  </a:lnTo>
                  <a:lnTo>
                    <a:pt x="57596" y="72350"/>
                  </a:lnTo>
                  <a:lnTo>
                    <a:pt x="53184" y="73754"/>
                  </a:lnTo>
                  <a:lnTo>
                    <a:pt x="48614" y="74526"/>
                  </a:lnTo>
                  <a:lnTo>
                    <a:pt x="43887" y="74947"/>
                  </a:lnTo>
                  <a:lnTo>
                    <a:pt x="39238" y="74947"/>
                  </a:lnTo>
                  <a:lnTo>
                    <a:pt x="34668" y="74385"/>
                  </a:lnTo>
                  <a:lnTo>
                    <a:pt x="29940" y="73403"/>
                  </a:lnTo>
                  <a:lnTo>
                    <a:pt x="25528" y="71929"/>
                  </a:lnTo>
                  <a:lnTo>
                    <a:pt x="21195" y="70035"/>
                  </a:lnTo>
                  <a:lnTo>
                    <a:pt x="17019" y="67508"/>
                  </a:lnTo>
                  <a:lnTo>
                    <a:pt x="12921" y="64491"/>
                  </a:lnTo>
                  <a:lnTo>
                    <a:pt x="9376" y="61052"/>
                  </a:lnTo>
                  <a:lnTo>
                    <a:pt x="6460" y="57473"/>
                  </a:lnTo>
                  <a:lnTo>
                    <a:pt x="4097" y="53473"/>
                  </a:lnTo>
                  <a:lnTo>
                    <a:pt x="2127" y="49333"/>
                  </a:lnTo>
                  <a:lnTo>
                    <a:pt x="866" y="45122"/>
                  </a:lnTo>
                  <a:lnTo>
                    <a:pt x="157" y="40701"/>
                  </a:lnTo>
                  <a:lnTo>
                    <a:pt x="0" y="36280"/>
                  </a:lnTo>
                  <a:lnTo>
                    <a:pt x="472" y="31789"/>
                  </a:lnTo>
                  <a:lnTo>
                    <a:pt x="1497" y="27508"/>
                  </a:lnTo>
                  <a:lnTo>
                    <a:pt x="3151" y="23157"/>
                  </a:lnTo>
                  <a:lnTo>
                    <a:pt x="5436" y="19017"/>
                  </a:lnTo>
                  <a:lnTo>
                    <a:pt x="8351" y="15017"/>
                  </a:lnTo>
                  <a:lnTo>
                    <a:pt x="11818" y="11438"/>
                  </a:lnTo>
                  <a:lnTo>
                    <a:pt x="15600" y="8350"/>
                  </a:lnTo>
                  <a:lnTo>
                    <a:pt x="19697" y="5614"/>
                  </a:lnTo>
                  <a:lnTo>
                    <a:pt x="24110" y="3508"/>
                  </a:lnTo>
                  <a:lnTo>
                    <a:pt x="28837" y="1894"/>
                  </a:lnTo>
                  <a:lnTo>
                    <a:pt x="33486" y="701"/>
                  </a:lnTo>
                  <a:lnTo>
                    <a:pt x="38450" y="70"/>
                  </a:lnTo>
                  <a:lnTo>
                    <a:pt x="43414" y="0"/>
                  </a:lnTo>
                  <a:close/>
                </a:path>
              </a:pathLst>
            </a:custGeom>
            <a:solidFill>
              <a:srgbClr val="F6921D"/>
            </a:solidFill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Shape 214"/>
            <p:cNvSpPr/>
            <p:nvPr/>
          </p:nvSpPr>
          <p:spPr>
            <a:xfrm>
              <a:off x="4259214" y="3939375"/>
              <a:ext cx="1919700" cy="115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281" y="0"/>
                  </a:moveTo>
                  <a:lnTo>
                    <a:pt x="103579" y="365"/>
                  </a:lnTo>
                  <a:lnTo>
                    <a:pt x="106731" y="1703"/>
                  </a:lnTo>
                  <a:lnTo>
                    <a:pt x="109810" y="3894"/>
                  </a:lnTo>
                  <a:lnTo>
                    <a:pt x="112669" y="7058"/>
                  </a:lnTo>
                  <a:lnTo>
                    <a:pt x="115015" y="10709"/>
                  </a:lnTo>
                  <a:lnTo>
                    <a:pt x="117141" y="15456"/>
                  </a:lnTo>
                  <a:lnTo>
                    <a:pt x="118680" y="20811"/>
                  </a:lnTo>
                  <a:lnTo>
                    <a:pt x="119633" y="26288"/>
                  </a:lnTo>
                  <a:lnTo>
                    <a:pt x="120000" y="31764"/>
                  </a:lnTo>
                  <a:lnTo>
                    <a:pt x="119706" y="37241"/>
                  </a:lnTo>
                  <a:lnTo>
                    <a:pt x="118900" y="42596"/>
                  </a:lnTo>
                  <a:lnTo>
                    <a:pt x="117580" y="47586"/>
                  </a:lnTo>
                  <a:lnTo>
                    <a:pt x="115748" y="52332"/>
                  </a:lnTo>
                  <a:lnTo>
                    <a:pt x="113329" y="56227"/>
                  </a:lnTo>
                  <a:lnTo>
                    <a:pt x="110543" y="59756"/>
                  </a:lnTo>
                  <a:lnTo>
                    <a:pt x="107318" y="62312"/>
                  </a:lnTo>
                  <a:lnTo>
                    <a:pt x="104019" y="63894"/>
                  </a:lnTo>
                  <a:lnTo>
                    <a:pt x="100720" y="64503"/>
                  </a:lnTo>
                  <a:lnTo>
                    <a:pt x="97275" y="64137"/>
                  </a:lnTo>
                  <a:lnTo>
                    <a:pt x="94123" y="62799"/>
                  </a:lnTo>
                  <a:lnTo>
                    <a:pt x="91044" y="60608"/>
                  </a:lnTo>
                  <a:lnTo>
                    <a:pt x="88185" y="57200"/>
                  </a:lnTo>
                  <a:lnTo>
                    <a:pt x="85766" y="53306"/>
                  </a:lnTo>
                  <a:lnTo>
                    <a:pt x="83860" y="50628"/>
                  </a:lnTo>
                  <a:lnTo>
                    <a:pt x="81808" y="48681"/>
                  </a:lnTo>
                  <a:lnTo>
                    <a:pt x="79682" y="47464"/>
                  </a:lnTo>
                  <a:lnTo>
                    <a:pt x="77483" y="47221"/>
                  </a:lnTo>
                  <a:lnTo>
                    <a:pt x="75357" y="47829"/>
                  </a:lnTo>
                  <a:lnTo>
                    <a:pt x="73231" y="49046"/>
                  </a:lnTo>
                  <a:lnTo>
                    <a:pt x="71325" y="50993"/>
                  </a:lnTo>
                  <a:lnTo>
                    <a:pt x="69786" y="53549"/>
                  </a:lnTo>
                  <a:lnTo>
                    <a:pt x="68466" y="56713"/>
                  </a:lnTo>
                  <a:lnTo>
                    <a:pt x="67660" y="60365"/>
                  </a:lnTo>
                  <a:lnTo>
                    <a:pt x="67440" y="64503"/>
                  </a:lnTo>
                  <a:lnTo>
                    <a:pt x="67073" y="71561"/>
                  </a:lnTo>
                  <a:lnTo>
                    <a:pt x="66267" y="78498"/>
                  </a:lnTo>
                  <a:lnTo>
                    <a:pt x="64948" y="85070"/>
                  </a:lnTo>
                  <a:lnTo>
                    <a:pt x="63188" y="91399"/>
                  </a:lnTo>
                  <a:lnTo>
                    <a:pt x="60843" y="97241"/>
                  </a:lnTo>
                  <a:lnTo>
                    <a:pt x="58130" y="102718"/>
                  </a:lnTo>
                  <a:lnTo>
                    <a:pt x="54832" y="107707"/>
                  </a:lnTo>
                  <a:lnTo>
                    <a:pt x="51166" y="111967"/>
                  </a:lnTo>
                  <a:lnTo>
                    <a:pt x="46988" y="115496"/>
                  </a:lnTo>
                  <a:lnTo>
                    <a:pt x="42883" y="117809"/>
                  </a:lnTo>
                  <a:lnTo>
                    <a:pt x="38485" y="119391"/>
                  </a:lnTo>
                  <a:lnTo>
                    <a:pt x="34160" y="120000"/>
                  </a:lnTo>
                  <a:lnTo>
                    <a:pt x="29908" y="119634"/>
                  </a:lnTo>
                  <a:lnTo>
                    <a:pt x="25656" y="118417"/>
                  </a:lnTo>
                  <a:lnTo>
                    <a:pt x="21478" y="116348"/>
                  </a:lnTo>
                  <a:lnTo>
                    <a:pt x="17593" y="113184"/>
                  </a:lnTo>
                  <a:lnTo>
                    <a:pt x="13854" y="109411"/>
                  </a:lnTo>
                  <a:lnTo>
                    <a:pt x="10555" y="104665"/>
                  </a:lnTo>
                  <a:lnTo>
                    <a:pt x="7477" y="99188"/>
                  </a:lnTo>
                  <a:lnTo>
                    <a:pt x="4838" y="92981"/>
                  </a:lnTo>
                  <a:lnTo>
                    <a:pt x="2712" y="86044"/>
                  </a:lnTo>
                  <a:lnTo>
                    <a:pt x="1319" y="79229"/>
                  </a:lnTo>
                  <a:lnTo>
                    <a:pt x="366" y="71926"/>
                  </a:lnTo>
                  <a:lnTo>
                    <a:pt x="0" y="64868"/>
                  </a:lnTo>
                  <a:lnTo>
                    <a:pt x="293" y="57687"/>
                  </a:lnTo>
                  <a:lnTo>
                    <a:pt x="952" y="50628"/>
                  </a:lnTo>
                  <a:lnTo>
                    <a:pt x="2272" y="43691"/>
                  </a:lnTo>
                  <a:lnTo>
                    <a:pt x="4178" y="37241"/>
                  </a:lnTo>
                  <a:lnTo>
                    <a:pt x="6377" y="31156"/>
                  </a:lnTo>
                  <a:lnTo>
                    <a:pt x="9236" y="25436"/>
                  </a:lnTo>
                  <a:lnTo>
                    <a:pt x="12535" y="20324"/>
                  </a:lnTo>
                  <a:lnTo>
                    <a:pt x="16346" y="16064"/>
                  </a:lnTo>
                  <a:lnTo>
                    <a:pt x="20305" y="12778"/>
                  </a:lnTo>
                  <a:lnTo>
                    <a:pt x="24483" y="10223"/>
                  </a:lnTo>
                  <a:lnTo>
                    <a:pt x="28735" y="8640"/>
                  </a:lnTo>
                  <a:lnTo>
                    <a:pt x="32987" y="8032"/>
                  </a:lnTo>
                  <a:lnTo>
                    <a:pt x="37238" y="8397"/>
                  </a:lnTo>
                  <a:lnTo>
                    <a:pt x="41490" y="9614"/>
                  </a:lnTo>
                  <a:lnTo>
                    <a:pt x="45448" y="11561"/>
                  </a:lnTo>
                  <a:lnTo>
                    <a:pt x="49407" y="14482"/>
                  </a:lnTo>
                  <a:lnTo>
                    <a:pt x="52999" y="18255"/>
                  </a:lnTo>
                  <a:lnTo>
                    <a:pt x="56444" y="22758"/>
                  </a:lnTo>
                  <a:lnTo>
                    <a:pt x="59376" y="27991"/>
                  </a:lnTo>
                  <a:lnTo>
                    <a:pt x="62089" y="34077"/>
                  </a:lnTo>
                  <a:lnTo>
                    <a:pt x="62089" y="33955"/>
                  </a:lnTo>
                  <a:lnTo>
                    <a:pt x="63628" y="37241"/>
                  </a:lnTo>
                  <a:lnTo>
                    <a:pt x="65534" y="39553"/>
                  </a:lnTo>
                  <a:lnTo>
                    <a:pt x="67660" y="41135"/>
                  </a:lnTo>
                  <a:lnTo>
                    <a:pt x="69786" y="41987"/>
                  </a:lnTo>
                  <a:lnTo>
                    <a:pt x="72058" y="41987"/>
                  </a:lnTo>
                  <a:lnTo>
                    <a:pt x="74184" y="41135"/>
                  </a:lnTo>
                  <a:lnTo>
                    <a:pt x="76163" y="39553"/>
                  </a:lnTo>
                  <a:lnTo>
                    <a:pt x="77923" y="37484"/>
                  </a:lnTo>
                  <a:lnTo>
                    <a:pt x="79462" y="34685"/>
                  </a:lnTo>
                  <a:lnTo>
                    <a:pt x="80635" y="31399"/>
                  </a:lnTo>
                  <a:lnTo>
                    <a:pt x="81221" y="27261"/>
                  </a:lnTo>
                  <a:lnTo>
                    <a:pt x="81954" y="22758"/>
                  </a:lnTo>
                  <a:lnTo>
                    <a:pt x="82907" y="18620"/>
                  </a:lnTo>
                  <a:lnTo>
                    <a:pt x="84300" y="14482"/>
                  </a:lnTo>
                  <a:lnTo>
                    <a:pt x="85986" y="10709"/>
                  </a:lnTo>
                  <a:lnTo>
                    <a:pt x="88112" y="7423"/>
                  </a:lnTo>
                  <a:lnTo>
                    <a:pt x="90458" y="4624"/>
                  </a:lnTo>
                  <a:lnTo>
                    <a:pt x="93610" y="2190"/>
                  </a:lnTo>
                  <a:lnTo>
                    <a:pt x="96908" y="608"/>
                  </a:lnTo>
                  <a:lnTo>
                    <a:pt x="100281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Shape 215"/>
            <p:cNvSpPr txBox="1"/>
            <p:nvPr/>
          </p:nvSpPr>
          <p:spPr>
            <a:xfrm>
              <a:off x="1889008" y="1753768"/>
              <a:ext cx="894299" cy="436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lang="en" sz="1200" b="1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SAMPLE </a:t>
              </a: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lang="en" sz="1200" b="1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TEXT</a:t>
              </a:r>
            </a:p>
          </p:txBody>
        </p:sp>
        <p:sp>
          <p:nvSpPr>
            <p:cNvPr id="216" name="Shape 216"/>
            <p:cNvSpPr txBox="1"/>
            <p:nvPr/>
          </p:nvSpPr>
          <p:spPr>
            <a:xfrm flipH="1">
              <a:off x="1889154" y="2136566"/>
              <a:ext cx="921900" cy="36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0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This is a sample text</a:t>
              </a:r>
            </a:p>
          </p:txBody>
        </p:sp>
        <p:sp>
          <p:nvSpPr>
            <p:cNvPr id="217" name="Shape 217"/>
            <p:cNvSpPr txBox="1"/>
            <p:nvPr/>
          </p:nvSpPr>
          <p:spPr>
            <a:xfrm>
              <a:off x="6889076" y="1765026"/>
              <a:ext cx="894299" cy="436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lang="en" sz="1200" b="1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SAMPLE </a:t>
              </a: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lang="en" sz="1200" b="1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TEXT</a:t>
              </a:r>
            </a:p>
          </p:txBody>
        </p:sp>
        <p:sp>
          <p:nvSpPr>
            <p:cNvPr id="218" name="Shape 218"/>
            <p:cNvSpPr txBox="1"/>
            <p:nvPr/>
          </p:nvSpPr>
          <p:spPr>
            <a:xfrm flipH="1">
              <a:off x="6889076" y="2160002"/>
              <a:ext cx="921900" cy="36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0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This is a sample text</a:t>
              </a:r>
            </a:p>
          </p:txBody>
        </p:sp>
        <p:sp>
          <p:nvSpPr>
            <p:cNvPr id="219" name="Shape 219"/>
            <p:cNvSpPr txBox="1"/>
            <p:nvPr/>
          </p:nvSpPr>
          <p:spPr>
            <a:xfrm>
              <a:off x="4457422" y="4196925"/>
              <a:ext cx="587100" cy="231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lang="en" sz="1200" b="1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TEXT</a:t>
              </a:r>
            </a:p>
          </p:txBody>
        </p:sp>
        <p:sp>
          <p:nvSpPr>
            <p:cNvPr id="220" name="Shape 220"/>
            <p:cNvSpPr txBox="1"/>
            <p:nvPr/>
          </p:nvSpPr>
          <p:spPr>
            <a:xfrm flipH="1">
              <a:off x="4457422" y="4399578"/>
              <a:ext cx="707099" cy="5114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0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This is a sample text</a:t>
              </a:r>
            </a:p>
          </p:txBody>
        </p:sp>
        <p:pic>
          <p:nvPicPr>
            <p:cNvPr id="221" name="Shape 2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07615" y="2719920"/>
              <a:ext cx="844555" cy="8445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Shape 2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71501" y="3208963"/>
              <a:ext cx="1421419" cy="14214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" name="Shape 223"/>
            <p:cNvSpPr/>
            <p:nvPr/>
          </p:nvSpPr>
          <p:spPr>
            <a:xfrm>
              <a:off x="2832395" y="2843275"/>
              <a:ext cx="1359299" cy="1538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8162" y="0"/>
                  </a:moveTo>
                  <a:lnTo>
                    <a:pt x="32821" y="548"/>
                  </a:lnTo>
                  <a:lnTo>
                    <a:pt x="37480" y="1920"/>
                  </a:lnTo>
                  <a:lnTo>
                    <a:pt x="41311" y="3658"/>
                  </a:lnTo>
                  <a:lnTo>
                    <a:pt x="44624" y="5853"/>
                  </a:lnTo>
                  <a:lnTo>
                    <a:pt x="47627" y="8506"/>
                  </a:lnTo>
                  <a:lnTo>
                    <a:pt x="50008" y="11341"/>
                  </a:lnTo>
                  <a:lnTo>
                    <a:pt x="51872" y="14542"/>
                  </a:lnTo>
                  <a:lnTo>
                    <a:pt x="53114" y="18109"/>
                  </a:lnTo>
                  <a:lnTo>
                    <a:pt x="53839" y="21676"/>
                  </a:lnTo>
                  <a:lnTo>
                    <a:pt x="53839" y="25335"/>
                  </a:lnTo>
                  <a:lnTo>
                    <a:pt x="54150" y="29176"/>
                  </a:lnTo>
                  <a:lnTo>
                    <a:pt x="55185" y="32560"/>
                  </a:lnTo>
                  <a:lnTo>
                    <a:pt x="56945" y="35762"/>
                  </a:lnTo>
                  <a:lnTo>
                    <a:pt x="59637" y="38597"/>
                  </a:lnTo>
                  <a:lnTo>
                    <a:pt x="62640" y="40792"/>
                  </a:lnTo>
                  <a:lnTo>
                    <a:pt x="66367" y="42530"/>
                  </a:lnTo>
                  <a:lnTo>
                    <a:pt x="70198" y="43445"/>
                  </a:lnTo>
                  <a:lnTo>
                    <a:pt x="74547" y="43719"/>
                  </a:lnTo>
                  <a:lnTo>
                    <a:pt x="79309" y="43719"/>
                  </a:lnTo>
                  <a:lnTo>
                    <a:pt x="84176" y="44176"/>
                  </a:lnTo>
                  <a:lnTo>
                    <a:pt x="89042" y="45182"/>
                  </a:lnTo>
                  <a:lnTo>
                    <a:pt x="93805" y="46737"/>
                  </a:lnTo>
                  <a:lnTo>
                    <a:pt x="98981" y="49024"/>
                  </a:lnTo>
                  <a:lnTo>
                    <a:pt x="103641" y="51859"/>
                  </a:lnTo>
                  <a:lnTo>
                    <a:pt x="107886" y="55243"/>
                  </a:lnTo>
                  <a:lnTo>
                    <a:pt x="111509" y="59085"/>
                  </a:lnTo>
                  <a:lnTo>
                    <a:pt x="114512" y="63201"/>
                  </a:lnTo>
                  <a:lnTo>
                    <a:pt x="116893" y="67500"/>
                  </a:lnTo>
                  <a:lnTo>
                    <a:pt x="118654" y="72164"/>
                  </a:lnTo>
                  <a:lnTo>
                    <a:pt x="119689" y="76920"/>
                  </a:lnTo>
                  <a:lnTo>
                    <a:pt x="120000" y="81951"/>
                  </a:lnTo>
                  <a:lnTo>
                    <a:pt x="119689" y="86798"/>
                  </a:lnTo>
                  <a:lnTo>
                    <a:pt x="118550" y="91829"/>
                  </a:lnTo>
                  <a:lnTo>
                    <a:pt x="116686" y="96676"/>
                  </a:lnTo>
                  <a:lnTo>
                    <a:pt x="113994" y="101250"/>
                  </a:lnTo>
                  <a:lnTo>
                    <a:pt x="110888" y="105548"/>
                  </a:lnTo>
                  <a:lnTo>
                    <a:pt x="107057" y="109207"/>
                  </a:lnTo>
                  <a:lnTo>
                    <a:pt x="102709" y="112317"/>
                  </a:lnTo>
                  <a:lnTo>
                    <a:pt x="98050" y="114969"/>
                  </a:lnTo>
                  <a:lnTo>
                    <a:pt x="93183" y="117164"/>
                  </a:lnTo>
                  <a:lnTo>
                    <a:pt x="87799" y="118628"/>
                  </a:lnTo>
                  <a:lnTo>
                    <a:pt x="82519" y="119542"/>
                  </a:lnTo>
                  <a:lnTo>
                    <a:pt x="76824" y="120000"/>
                  </a:lnTo>
                  <a:lnTo>
                    <a:pt x="71337" y="119542"/>
                  </a:lnTo>
                  <a:lnTo>
                    <a:pt x="65642" y="118628"/>
                  </a:lnTo>
                  <a:lnTo>
                    <a:pt x="60155" y="116890"/>
                  </a:lnTo>
                  <a:lnTo>
                    <a:pt x="54874" y="114329"/>
                  </a:lnTo>
                  <a:lnTo>
                    <a:pt x="49801" y="111402"/>
                  </a:lnTo>
                  <a:lnTo>
                    <a:pt x="45660" y="107835"/>
                  </a:lnTo>
                  <a:lnTo>
                    <a:pt x="42036" y="104085"/>
                  </a:lnTo>
                  <a:lnTo>
                    <a:pt x="38826" y="99786"/>
                  </a:lnTo>
                  <a:lnTo>
                    <a:pt x="36445" y="95030"/>
                  </a:lnTo>
                  <a:lnTo>
                    <a:pt x="34788" y="90365"/>
                  </a:lnTo>
                  <a:lnTo>
                    <a:pt x="33960" y="85335"/>
                  </a:lnTo>
                  <a:lnTo>
                    <a:pt x="33856" y="80121"/>
                  </a:lnTo>
                  <a:lnTo>
                    <a:pt x="34477" y="75000"/>
                  </a:lnTo>
                  <a:lnTo>
                    <a:pt x="36031" y="69878"/>
                  </a:lnTo>
                  <a:lnTo>
                    <a:pt x="36859" y="66128"/>
                  </a:lnTo>
                  <a:lnTo>
                    <a:pt x="36859" y="62469"/>
                  </a:lnTo>
                  <a:lnTo>
                    <a:pt x="36031" y="58902"/>
                  </a:lnTo>
                  <a:lnTo>
                    <a:pt x="34270" y="55701"/>
                  </a:lnTo>
                  <a:lnTo>
                    <a:pt x="31993" y="52774"/>
                  </a:lnTo>
                  <a:lnTo>
                    <a:pt x="28990" y="50213"/>
                  </a:lnTo>
                  <a:lnTo>
                    <a:pt x="25263" y="48292"/>
                  </a:lnTo>
                  <a:lnTo>
                    <a:pt x="21328" y="47103"/>
                  </a:lnTo>
                  <a:lnTo>
                    <a:pt x="16358" y="45823"/>
                  </a:lnTo>
                  <a:lnTo>
                    <a:pt x="12010" y="43719"/>
                  </a:lnTo>
                  <a:lnTo>
                    <a:pt x="8283" y="41250"/>
                  </a:lnTo>
                  <a:lnTo>
                    <a:pt x="5280" y="38140"/>
                  </a:lnTo>
                  <a:lnTo>
                    <a:pt x="2795" y="34573"/>
                  </a:lnTo>
                  <a:lnTo>
                    <a:pt x="1138" y="30914"/>
                  </a:lnTo>
                  <a:lnTo>
                    <a:pt x="103" y="26981"/>
                  </a:lnTo>
                  <a:lnTo>
                    <a:pt x="0" y="22774"/>
                  </a:lnTo>
                  <a:lnTo>
                    <a:pt x="517" y="18658"/>
                  </a:lnTo>
                  <a:lnTo>
                    <a:pt x="1967" y="14542"/>
                  </a:lnTo>
                  <a:lnTo>
                    <a:pt x="4348" y="10701"/>
                  </a:lnTo>
                  <a:lnTo>
                    <a:pt x="7144" y="7500"/>
                  </a:lnTo>
                  <a:lnTo>
                    <a:pt x="10664" y="4664"/>
                  </a:lnTo>
                  <a:lnTo>
                    <a:pt x="14598" y="2469"/>
                  </a:lnTo>
                  <a:lnTo>
                    <a:pt x="18947" y="1006"/>
                  </a:lnTo>
                  <a:lnTo>
                    <a:pt x="23503" y="91"/>
                  </a:lnTo>
                  <a:lnTo>
                    <a:pt x="281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Shape 224"/>
            <p:cNvSpPr txBox="1"/>
            <p:nvPr/>
          </p:nvSpPr>
          <p:spPr>
            <a:xfrm flipH="1">
              <a:off x="2806265" y="2956028"/>
              <a:ext cx="669300" cy="36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endParaRPr lang="en" sz="1000" b="0" i="0" u="none" strike="noStrike" cap="none" dirty="0"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25" name="Shape 225"/>
            <p:cNvSpPr txBox="1"/>
            <p:nvPr/>
          </p:nvSpPr>
          <p:spPr>
            <a:xfrm>
              <a:off x="3238253" y="3544050"/>
              <a:ext cx="707099" cy="2318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lang="en" sz="1200" b="1" i="0" u="none" strike="noStrike" cap="none">
                  <a:highlight>
                    <a:srgbClr val="FFCD00"/>
                  </a:highlight>
                  <a:latin typeface="Quattrocento Sans"/>
                  <a:ea typeface="Quattrocento Sans"/>
                  <a:cs typeface="Quattrocento Sans"/>
                  <a:sym typeface="Quattrocento Sans"/>
                </a:rPr>
                <a:t>TEXT</a:t>
              </a:r>
            </a:p>
          </p:txBody>
        </p:sp>
        <p:sp>
          <p:nvSpPr>
            <p:cNvPr id="226" name="Shape 226"/>
            <p:cNvSpPr txBox="1"/>
            <p:nvPr/>
          </p:nvSpPr>
          <p:spPr>
            <a:xfrm flipH="1">
              <a:off x="3238201" y="3724200"/>
              <a:ext cx="844500" cy="5114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800" b="0" i="0" u="none" strike="noStrike" cap="none">
                  <a:latin typeface="Quattrocento Sans"/>
                  <a:ea typeface="Quattrocento Sans"/>
                  <a:cs typeface="Quattrocento Sans"/>
                  <a:sym typeface="Quattrocento Sans"/>
                </a:rPr>
                <a:t>This is a sample text</a:t>
              </a:r>
            </a:p>
          </p:txBody>
        </p:sp>
        <p:pic>
          <p:nvPicPr>
            <p:cNvPr id="227" name="Shape 2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64022" y="2851716"/>
              <a:ext cx="1352160" cy="13521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Shape 2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877153" y="1679537"/>
              <a:ext cx="2167147" cy="21571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" name="Shape 229"/>
            <p:cNvSpPr/>
            <p:nvPr/>
          </p:nvSpPr>
          <p:spPr>
            <a:xfrm>
              <a:off x="4177304" y="1986754"/>
              <a:ext cx="2513400" cy="1993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7125" y="0"/>
                  </a:moveTo>
                  <a:lnTo>
                    <a:pt x="41437" y="423"/>
                  </a:lnTo>
                  <a:lnTo>
                    <a:pt x="45692" y="1482"/>
                  </a:lnTo>
                  <a:lnTo>
                    <a:pt x="49668" y="3035"/>
                  </a:lnTo>
                  <a:lnTo>
                    <a:pt x="53532" y="5223"/>
                  </a:lnTo>
                  <a:lnTo>
                    <a:pt x="57060" y="7835"/>
                  </a:lnTo>
                  <a:lnTo>
                    <a:pt x="60307" y="11011"/>
                  </a:lnTo>
                  <a:lnTo>
                    <a:pt x="63275" y="14541"/>
                  </a:lnTo>
                  <a:lnTo>
                    <a:pt x="65907" y="18494"/>
                  </a:lnTo>
                  <a:lnTo>
                    <a:pt x="68259" y="22870"/>
                  </a:lnTo>
                  <a:lnTo>
                    <a:pt x="70107" y="27529"/>
                  </a:lnTo>
                  <a:lnTo>
                    <a:pt x="71563" y="32400"/>
                  </a:lnTo>
                  <a:lnTo>
                    <a:pt x="72571" y="37623"/>
                  </a:lnTo>
                  <a:lnTo>
                    <a:pt x="73131" y="42988"/>
                  </a:lnTo>
                  <a:lnTo>
                    <a:pt x="73579" y="46658"/>
                  </a:lnTo>
                  <a:lnTo>
                    <a:pt x="74475" y="50047"/>
                  </a:lnTo>
                  <a:lnTo>
                    <a:pt x="75818" y="53223"/>
                  </a:lnTo>
                  <a:lnTo>
                    <a:pt x="77498" y="55976"/>
                  </a:lnTo>
                  <a:lnTo>
                    <a:pt x="79570" y="58376"/>
                  </a:lnTo>
                  <a:lnTo>
                    <a:pt x="81866" y="60282"/>
                  </a:lnTo>
                  <a:lnTo>
                    <a:pt x="84386" y="61623"/>
                  </a:lnTo>
                  <a:lnTo>
                    <a:pt x="87186" y="62541"/>
                  </a:lnTo>
                  <a:lnTo>
                    <a:pt x="89986" y="62894"/>
                  </a:lnTo>
                  <a:lnTo>
                    <a:pt x="92953" y="62541"/>
                  </a:lnTo>
                  <a:lnTo>
                    <a:pt x="95081" y="62188"/>
                  </a:lnTo>
                  <a:lnTo>
                    <a:pt x="97377" y="62117"/>
                  </a:lnTo>
                  <a:lnTo>
                    <a:pt x="100681" y="62470"/>
                  </a:lnTo>
                  <a:lnTo>
                    <a:pt x="103929" y="63458"/>
                  </a:lnTo>
                  <a:lnTo>
                    <a:pt x="107008" y="64941"/>
                  </a:lnTo>
                  <a:lnTo>
                    <a:pt x="109808" y="66988"/>
                  </a:lnTo>
                  <a:lnTo>
                    <a:pt x="112328" y="69529"/>
                  </a:lnTo>
                  <a:lnTo>
                    <a:pt x="114568" y="72352"/>
                  </a:lnTo>
                  <a:lnTo>
                    <a:pt x="116472" y="75670"/>
                  </a:lnTo>
                  <a:lnTo>
                    <a:pt x="117984" y="79270"/>
                  </a:lnTo>
                  <a:lnTo>
                    <a:pt x="119104" y="83152"/>
                  </a:lnTo>
                  <a:lnTo>
                    <a:pt x="119832" y="87105"/>
                  </a:lnTo>
                  <a:lnTo>
                    <a:pt x="119999" y="91482"/>
                  </a:lnTo>
                  <a:lnTo>
                    <a:pt x="119720" y="95788"/>
                  </a:lnTo>
                  <a:lnTo>
                    <a:pt x="118936" y="99882"/>
                  </a:lnTo>
                  <a:lnTo>
                    <a:pt x="117760" y="103623"/>
                  </a:lnTo>
                  <a:lnTo>
                    <a:pt x="116136" y="107152"/>
                  </a:lnTo>
                  <a:lnTo>
                    <a:pt x="114120" y="110329"/>
                  </a:lnTo>
                  <a:lnTo>
                    <a:pt x="111880" y="113223"/>
                  </a:lnTo>
                  <a:lnTo>
                    <a:pt x="109248" y="115552"/>
                  </a:lnTo>
                  <a:lnTo>
                    <a:pt x="106392" y="117529"/>
                  </a:lnTo>
                  <a:lnTo>
                    <a:pt x="103313" y="118870"/>
                  </a:lnTo>
                  <a:lnTo>
                    <a:pt x="100177" y="119788"/>
                  </a:lnTo>
                  <a:lnTo>
                    <a:pt x="96705" y="120000"/>
                  </a:lnTo>
                  <a:lnTo>
                    <a:pt x="93457" y="119647"/>
                  </a:lnTo>
                  <a:lnTo>
                    <a:pt x="90321" y="118800"/>
                  </a:lnTo>
                  <a:lnTo>
                    <a:pt x="87466" y="117317"/>
                  </a:lnTo>
                  <a:lnTo>
                    <a:pt x="84666" y="115482"/>
                  </a:lnTo>
                  <a:lnTo>
                    <a:pt x="82202" y="113082"/>
                  </a:lnTo>
                  <a:lnTo>
                    <a:pt x="79962" y="110329"/>
                  </a:lnTo>
                  <a:lnTo>
                    <a:pt x="78058" y="107364"/>
                  </a:lnTo>
                  <a:lnTo>
                    <a:pt x="76434" y="103976"/>
                  </a:lnTo>
                  <a:lnTo>
                    <a:pt x="75258" y="100305"/>
                  </a:lnTo>
                  <a:lnTo>
                    <a:pt x="74195" y="97270"/>
                  </a:lnTo>
                  <a:lnTo>
                    <a:pt x="72739" y="94517"/>
                  </a:lnTo>
                  <a:lnTo>
                    <a:pt x="71115" y="92117"/>
                  </a:lnTo>
                  <a:lnTo>
                    <a:pt x="69211" y="90070"/>
                  </a:lnTo>
                  <a:lnTo>
                    <a:pt x="67083" y="88517"/>
                  </a:lnTo>
                  <a:lnTo>
                    <a:pt x="64787" y="87247"/>
                  </a:lnTo>
                  <a:lnTo>
                    <a:pt x="62379" y="86470"/>
                  </a:lnTo>
                  <a:lnTo>
                    <a:pt x="59860" y="86117"/>
                  </a:lnTo>
                  <a:lnTo>
                    <a:pt x="57340" y="86258"/>
                  </a:lnTo>
                  <a:lnTo>
                    <a:pt x="54820" y="86823"/>
                  </a:lnTo>
                  <a:lnTo>
                    <a:pt x="52300" y="87952"/>
                  </a:lnTo>
                  <a:lnTo>
                    <a:pt x="48492" y="89858"/>
                  </a:lnTo>
                  <a:lnTo>
                    <a:pt x="44517" y="91341"/>
                  </a:lnTo>
                  <a:lnTo>
                    <a:pt x="40373" y="92117"/>
                  </a:lnTo>
                  <a:lnTo>
                    <a:pt x="36117" y="92470"/>
                  </a:lnTo>
                  <a:lnTo>
                    <a:pt x="31917" y="92047"/>
                  </a:lnTo>
                  <a:lnTo>
                    <a:pt x="27774" y="91129"/>
                  </a:lnTo>
                  <a:lnTo>
                    <a:pt x="23798" y="89505"/>
                  </a:lnTo>
                  <a:lnTo>
                    <a:pt x="20102" y="87458"/>
                  </a:lnTo>
                  <a:lnTo>
                    <a:pt x="16574" y="84847"/>
                  </a:lnTo>
                  <a:lnTo>
                    <a:pt x="13327" y="81882"/>
                  </a:lnTo>
                  <a:lnTo>
                    <a:pt x="10359" y="78494"/>
                  </a:lnTo>
                  <a:lnTo>
                    <a:pt x="7727" y="74611"/>
                  </a:lnTo>
                  <a:lnTo>
                    <a:pt x="5375" y="70376"/>
                  </a:lnTo>
                  <a:lnTo>
                    <a:pt x="3471" y="66000"/>
                  </a:lnTo>
                  <a:lnTo>
                    <a:pt x="1959" y="61200"/>
                  </a:lnTo>
                  <a:lnTo>
                    <a:pt x="783" y="56188"/>
                  </a:lnTo>
                  <a:lnTo>
                    <a:pt x="167" y="50964"/>
                  </a:lnTo>
                  <a:lnTo>
                    <a:pt x="0" y="45600"/>
                  </a:lnTo>
                  <a:lnTo>
                    <a:pt x="223" y="40235"/>
                  </a:lnTo>
                  <a:lnTo>
                    <a:pt x="1063" y="35011"/>
                  </a:lnTo>
                  <a:lnTo>
                    <a:pt x="2295" y="30000"/>
                  </a:lnTo>
                  <a:lnTo>
                    <a:pt x="3919" y="25341"/>
                  </a:lnTo>
                  <a:lnTo>
                    <a:pt x="5935" y="20894"/>
                  </a:lnTo>
                  <a:lnTo>
                    <a:pt x="8343" y="16800"/>
                  </a:lnTo>
                  <a:lnTo>
                    <a:pt x="11087" y="13058"/>
                  </a:lnTo>
                  <a:lnTo>
                    <a:pt x="14111" y="9741"/>
                  </a:lnTo>
                  <a:lnTo>
                    <a:pt x="17358" y="6776"/>
                  </a:lnTo>
                  <a:lnTo>
                    <a:pt x="20998" y="4447"/>
                  </a:lnTo>
                  <a:lnTo>
                    <a:pt x="24750" y="2470"/>
                  </a:lnTo>
                  <a:lnTo>
                    <a:pt x="28726" y="988"/>
                  </a:lnTo>
                  <a:lnTo>
                    <a:pt x="32869" y="211"/>
                  </a:lnTo>
                  <a:lnTo>
                    <a:pt x="371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Shape 230"/>
            <p:cNvSpPr txBox="1"/>
            <p:nvPr/>
          </p:nvSpPr>
          <p:spPr>
            <a:xfrm>
              <a:off x="4364959" y="2260495"/>
              <a:ext cx="979499" cy="523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b="1" i="0" u="none" strike="noStrike" cap="none">
                  <a:highlight>
                    <a:srgbClr val="FFCD00"/>
                  </a:highlight>
                  <a:latin typeface="Quattrocento Sans"/>
                  <a:ea typeface="Quattrocento Sans"/>
                  <a:cs typeface="Quattrocento Sans"/>
                  <a:sym typeface="Quattrocento Sans"/>
                </a:rPr>
                <a:t>SAMPLE </a:t>
              </a:r>
            </a:p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b="1" i="0" u="none" strike="noStrike" cap="none">
                  <a:highlight>
                    <a:srgbClr val="FFCD00"/>
                  </a:highlight>
                  <a:latin typeface="Quattrocento Sans"/>
                  <a:ea typeface="Quattrocento Sans"/>
                  <a:cs typeface="Quattrocento Sans"/>
                  <a:sym typeface="Quattrocento Sans"/>
                </a:rPr>
                <a:t>TEXT</a:t>
              </a:r>
            </a:p>
          </p:txBody>
        </p:sp>
        <p:sp>
          <p:nvSpPr>
            <p:cNvPr id="231" name="Shape 231"/>
            <p:cNvSpPr txBox="1"/>
            <p:nvPr/>
          </p:nvSpPr>
          <p:spPr>
            <a:xfrm flipH="1">
              <a:off x="4364998" y="2733375"/>
              <a:ext cx="1352100" cy="5114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000" b="0" i="0" u="none" strike="noStrike" cap="none" dirty="0">
                  <a:latin typeface="Quattrocento Sans"/>
                  <a:ea typeface="Quattrocento Sans"/>
                  <a:cs typeface="Quattrocento Sans"/>
                  <a:sym typeface="Quattrocento Sans"/>
                </a:rPr>
                <a:t>This is a sample text. Insert your desired text here. </a:t>
              </a:r>
            </a:p>
          </p:txBody>
        </p:sp>
        <p:sp>
          <p:nvSpPr>
            <p:cNvPr id="232" name="Shape 232"/>
            <p:cNvSpPr/>
            <p:nvPr/>
          </p:nvSpPr>
          <p:spPr>
            <a:xfrm>
              <a:off x="5608175" y="3078672"/>
              <a:ext cx="1002599" cy="142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2561" y="0"/>
                  </a:moveTo>
                  <a:lnTo>
                    <a:pt x="80421" y="792"/>
                  </a:lnTo>
                  <a:lnTo>
                    <a:pt x="88000" y="2475"/>
                  </a:lnTo>
                  <a:lnTo>
                    <a:pt x="95017" y="4851"/>
                  </a:lnTo>
                  <a:lnTo>
                    <a:pt x="101333" y="7821"/>
                  </a:lnTo>
                  <a:lnTo>
                    <a:pt x="106947" y="11485"/>
                  </a:lnTo>
                  <a:lnTo>
                    <a:pt x="111719" y="15841"/>
                  </a:lnTo>
                  <a:lnTo>
                    <a:pt x="115508" y="20594"/>
                  </a:lnTo>
                  <a:lnTo>
                    <a:pt x="118175" y="25940"/>
                  </a:lnTo>
                  <a:lnTo>
                    <a:pt x="119859" y="31683"/>
                  </a:lnTo>
                  <a:lnTo>
                    <a:pt x="120000" y="37029"/>
                  </a:lnTo>
                  <a:lnTo>
                    <a:pt x="119157" y="42475"/>
                  </a:lnTo>
                  <a:lnTo>
                    <a:pt x="117052" y="47425"/>
                  </a:lnTo>
                  <a:lnTo>
                    <a:pt x="114105" y="52178"/>
                  </a:lnTo>
                  <a:lnTo>
                    <a:pt x="110315" y="56732"/>
                  </a:lnTo>
                  <a:lnTo>
                    <a:pt x="105543" y="60495"/>
                  </a:lnTo>
                  <a:lnTo>
                    <a:pt x="99929" y="64059"/>
                  </a:lnTo>
                  <a:lnTo>
                    <a:pt x="93614" y="66732"/>
                  </a:lnTo>
                  <a:lnTo>
                    <a:pt x="86877" y="69009"/>
                  </a:lnTo>
                  <a:lnTo>
                    <a:pt x="79298" y="70396"/>
                  </a:lnTo>
                  <a:lnTo>
                    <a:pt x="74666" y="71485"/>
                  </a:lnTo>
                  <a:lnTo>
                    <a:pt x="70315" y="73168"/>
                  </a:lnTo>
                  <a:lnTo>
                    <a:pt x="66947" y="75346"/>
                  </a:lnTo>
                  <a:lnTo>
                    <a:pt x="64000" y="78118"/>
                  </a:lnTo>
                  <a:lnTo>
                    <a:pt x="61894" y="81089"/>
                  </a:lnTo>
                  <a:lnTo>
                    <a:pt x="60771" y="84257"/>
                  </a:lnTo>
                  <a:lnTo>
                    <a:pt x="60631" y="87821"/>
                  </a:lnTo>
                  <a:lnTo>
                    <a:pt x="61473" y="91287"/>
                  </a:lnTo>
                  <a:lnTo>
                    <a:pt x="62456" y="93366"/>
                  </a:lnTo>
                  <a:lnTo>
                    <a:pt x="62877" y="95445"/>
                  </a:lnTo>
                  <a:lnTo>
                    <a:pt x="62877" y="99900"/>
                  </a:lnTo>
                  <a:lnTo>
                    <a:pt x="61754" y="104257"/>
                  </a:lnTo>
                  <a:lnTo>
                    <a:pt x="59508" y="108217"/>
                  </a:lnTo>
                  <a:lnTo>
                    <a:pt x="56140" y="111881"/>
                  </a:lnTo>
                  <a:lnTo>
                    <a:pt x="51789" y="114950"/>
                  </a:lnTo>
                  <a:lnTo>
                    <a:pt x="46877" y="117326"/>
                  </a:lnTo>
                  <a:lnTo>
                    <a:pt x="41122" y="119108"/>
                  </a:lnTo>
                  <a:lnTo>
                    <a:pt x="35087" y="120000"/>
                  </a:lnTo>
                  <a:lnTo>
                    <a:pt x="28771" y="120000"/>
                  </a:lnTo>
                  <a:lnTo>
                    <a:pt x="22596" y="119207"/>
                  </a:lnTo>
                  <a:lnTo>
                    <a:pt x="16982" y="117623"/>
                  </a:lnTo>
                  <a:lnTo>
                    <a:pt x="11789" y="115247"/>
                  </a:lnTo>
                  <a:lnTo>
                    <a:pt x="7438" y="112277"/>
                  </a:lnTo>
                  <a:lnTo>
                    <a:pt x="4070" y="108712"/>
                  </a:lnTo>
                  <a:lnTo>
                    <a:pt x="1543" y="104752"/>
                  </a:lnTo>
                  <a:lnTo>
                    <a:pt x="280" y="100297"/>
                  </a:lnTo>
                  <a:lnTo>
                    <a:pt x="0" y="96237"/>
                  </a:lnTo>
                  <a:lnTo>
                    <a:pt x="982" y="92277"/>
                  </a:lnTo>
                  <a:lnTo>
                    <a:pt x="2807" y="88613"/>
                  </a:lnTo>
                  <a:lnTo>
                    <a:pt x="5473" y="85247"/>
                  </a:lnTo>
                  <a:lnTo>
                    <a:pt x="9122" y="82376"/>
                  </a:lnTo>
                  <a:lnTo>
                    <a:pt x="13192" y="79801"/>
                  </a:lnTo>
                  <a:lnTo>
                    <a:pt x="17824" y="77920"/>
                  </a:lnTo>
                  <a:lnTo>
                    <a:pt x="22175" y="76039"/>
                  </a:lnTo>
                  <a:lnTo>
                    <a:pt x="25543" y="73564"/>
                  </a:lnTo>
                  <a:lnTo>
                    <a:pt x="28070" y="70693"/>
                  </a:lnTo>
                  <a:lnTo>
                    <a:pt x="29894" y="67722"/>
                  </a:lnTo>
                  <a:lnTo>
                    <a:pt x="30736" y="64356"/>
                  </a:lnTo>
                  <a:lnTo>
                    <a:pt x="30596" y="61188"/>
                  </a:lnTo>
                  <a:lnTo>
                    <a:pt x="29473" y="57821"/>
                  </a:lnTo>
                  <a:lnTo>
                    <a:pt x="27368" y="54653"/>
                  </a:lnTo>
                  <a:lnTo>
                    <a:pt x="23719" y="50000"/>
                  </a:lnTo>
                  <a:lnTo>
                    <a:pt x="21333" y="44851"/>
                  </a:lnTo>
                  <a:lnTo>
                    <a:pt x="19929" y="39504"/>
                  </a:lnTo>
                  <a:lnTo>
                    <a:pt x="19649" y="33663"/>
                  </a:lnTo>
                  <a:lnTo>
                    <a:pt x="20631" y="28118"/>
                  </a:lnTo>
                  <a:lnTo>
                    <a:pt x="22877" y="22673"/>
                  </a:lnTo>
                  <a:lnTo>
                    <a:pt x="26245" y="17722"/>
                  </a:lnTo>
                  <a:lnTo>
                    <a:pt x="30736" y="13267"/>
                  </a:lnTo>
                  <a:lnTo>
                    <a:pt x="35929" y="9306"/>
                  </a:lnTo>
                  <a:lnTo>
                    <a:pt x="42105" y="5940"/>
                  </a:lnTo>
                  <a:lnTo>
                    <a:pt x="48842" y="3267"/>
                  </a:lnTo>
                  <a:lnTo>
                    <a:pt x="56280" y="1287"/>
                  </a:lnTo>
                  <a:lnTo>
                    <a:pt x="64421" y="198"/>
                  </a:lnTo>
                  <a:lnTo>
                    <a:pt x="725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Shape 233"/>
            <p:cNvSpPr txBox="1"/>
            <p:nvPr/>
          </p:nvSpPr>
          <p:spPr>
            <a:xfrm flipH="1">
              <a:off x="5887587" y="3330130"/>
              <a:ext cx="707099" cy="5114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000" b="0" i="0" u="none" strike="noStrike" cap="none">
                  <a:latin typeface="Quattrocento Sans"/>
                  <a:ea typeface="Quattrocento Sans"/>
                  <a:cs typeface="Quattrocento Sans"/>
                  <a:sym typeface="Quattrocento Sans"/>
                </a:rPr>
                <a:t>This is a sample text</a:t>
              </a:r>
            </a:p>
          </p:txBody>
        </p:sp>
        <p:sp>
          <p:nvSpPr>
            <p:cNvPr id="234" name="Shape 234"/>
            <p:cNvSpPr txBox="1"/>
            <p:nvPr/>
          </p:nvSpPr>
          <p:spPr>
            <a:xfrm flipH="1">
              <a:off x="5573435" y="4073250"/>
              <a:ext cx="593099" cy="36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endParaRPr lang="en" sz="800" b="0" i="0" u="none" strike="noStrike" cap="none" dirty="0"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5" name="Shape 235"/>
            <p:cNvSpPr txBox="1"/>
            <p:nvPr/>
          </p:nvSpPr>
          <p:spPr>
            <a:xfrm>
              <a:off x="5887700" y="3149975"/>
              <a:ext cx="593099" cy="2318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lang="en" sz="1200" b="1" i="0" u="none" strike="noStrike" cap="none">
                  <a:highlight>
                    <a:srgbClr val="FFCD00"/>
                  </a:highlight>
                  <a:latin typeface="Quattrocento Sans"/>
                  <a:ea typeface="Quattrocento Sans"/>
                  <a:cs typeface="Quattrocento Sans"/>
                  <a:sym typeface="Quattrocento Sans"/>
                </a:rPr>
                <a:t>TEXT</a:t>
              </a:r>
            </a:p>
          </p:txBody>
        </p:sp>
      </p:grpSp>
      <p:cxnSp>
        <p:nvCxnSpPr>
          <p:cNvPr id="39" name="Shape 124"/>
          <p:cNvCxnSpPr/>
          <p:nvPr/>
        </p:nvCxnSpPr>
        <p:spPr>
          <a:xfrm>
            <a:off x="3289798" y="1514213"/>
            <a:ext cx="3544974" cy="31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2" name="Picture 4" descr="Trong hÃ¬nh áº£nh cÃ³ thá» cÃ³: 2 ngÆ°á»i, bao gá»m Kien Luong Trung, má»i ngÆ°á»i Äang cÆ°á»i, má»i ngÆ°á»i Äang Äá»©ng, mÅ©, hoa vÃ  ngoÃ i trá»i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425" y="2537836"/>
            <a:ext cx="1293506" cy="17305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Trong hÃ¬nh áº£nh cÃ³ thá» cÃ³: Mai Gia TÃº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156" y="3743901"/>
            <a:ext cx="895997" cy="11950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Trong hÃ¬nh áº£nh cÃ³ thá» cÃ³: 2 ngÆ°á»i, má»i ngÆ°á»i Äang cÆ°á»i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9" t="16773" r="15500" b="17535"/>
          <a:stretch/>
        </p:blipFill>
        <p:spPr bwMode="auto">
          <a:xfrm>
            <a:off x="2874655" y="4258506"/>
            <a:ext cx="852308" cy="113876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75" t="19077"/>
          <a:stretch/>
        </p:blipFill>
        <p:spPr>
          <a:xfrm>
            <a:off x="1571372" y="1992234"/>
            <a:ext cx="998417" cy="131623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8" name="TextBox 47"/>
          <p:cNvSpPr txBox="1"/>
          <p:nvPr/>
        </p:nvSpPr>
        <p:spPr>
          <a:xfrm>
            <a:off x="388771" y="2519548"/>
            <a:ext cx="10230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gency FB" panose="020B0503020202020204" pitchFamily="34" charset="0"/>
              </a:rPr>
              <a:t>NGUYEN DAI THANG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578065" y="4772912"/>
            <a:ext cx="9428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gency FB" panose="020B0503020202020204" pitchFamily="34" charset="0"/>
              </a:rPr>
              <a:t>NGO NGOC TUYEN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833852" y="6432538"/>
            <a:ext cx="10021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gency FB" panose="020B0503020202020204" pitchFamily="34" charset="0"/>
              </a:rPr>
              <a:t>NGUYEN QUOC DAT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332786" y="4270950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gency FB" panose="020B0503020202020204" pitchFamily="34" charset="0"/>
              </a:rPr>
              <a:t>MAI GIA TU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320158" y="2519548"/>
            <a:ext cx="702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gency FB" panose="020B0503020202020204" pitchFamily="34" charset="0"/>
              </a:rPr>
              <a:t>VU SY TUNG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856284" y="4540732"/>
            <a:ext cx="11769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gency FB" panose="020B0503020202020204" pitchFamily="34" charset="0"/>
              </a:rPr>
              <a:t>MR.LUONG TRUNG KIEN</a:t>
            </a:r>
          </a:p>
        </p:txBody>
      </p:sp>
      <p:sp>
        <p:nvSpPr>
          <p:cNvPr id="55" name="Shape 556"/>
          <p:cNvSpPr/>
          <p:nvPr/>
        </p:nvSpPr>
        <p:spPr>
          <a:xfrm>
            <a:off x="900290" y="1325993"/>
            <a:ext cx="214343" cy="330004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solidFill>
            <a:schemeClr val="tx1"/>
          </a:solidFill>
          <a:ln w="9525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05680" y="5207031"/>
            <a:ext cx="1182340" cy="8354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61456" y="2205625"/>
            <a:ext cx="1193800" cy="9249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405" y="2037288"/>
            <a:ext cx="924952" cy="12562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5557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0" grpId="0"/>
      <p:bldP spid="51" grpId="0"/>
      <p:bldP spid="52" grpId="0"/>
      <p:bldP spid="5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4020384" y="555892"/>
            <a:ext cx="6010417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269967"/>
            <a:ext cx="2493564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>
                <a:latin typeface="Lora" panose="020B0604020202020204" charset="0"/>
              </a:rPr>
              <a:t>Use Case </a:t>
            </a:r>
            <a:r>
              <a:rPr lang="en" sz="2000" b="1" dirty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Diagram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76409" y="1062106"/>
            <a:ext cx="314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Manage Account Use case</a:t>
            </a:r>
            <a:endParaRPr lang="en-US" sz="2400" dirty="0">
              <a:latin typeface="Agency FB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33" y="2071651"/>
            <a:ext cx="476316" cy="63508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324150" y="2306734"/>
            <a:ext cx="862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2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actors</a:t>
            </a:r>
            <a:endParaRPr lang="en-US" b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33" y="2752870"/>
            <a:ext cx="457264" cy="609685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305097" y="2952186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6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use cases</a:t>
            </a:r>
            <a:endParaRPr lang="en-US" b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098" name="Picture 2" descr="Level2-ManageAccou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322" y="1062106"/>
            <a:ext cx="4048535" cy="5580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135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3962401" y="555892"/>
            <a:ext cx="6027761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20" y="269967"/>
            <a:ext cx="2435581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>
                <a:latin typeface="Lora" panose="020B0604020202020204" charset="0"/>
              </a:rPr>
              <a:t>Use Case </a:t>
            </a:r>
            <a:r>
              <a:rPr lang="en" sz="2000" b="1" dirty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Diagram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2" name="Picture 31" descr="Level2-ManageProduct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737" y="870781"/>
            <a:ext cx="3954063" cy="540779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/>
          <p:cNvSpPr txBox="1"/>
          <p:nvPr/>
        </p:nvSpPr>
        <p:spPr>
          <a:xfrm>
            <a:off x="876409" y="1062106"/>
            <a:ext cx="314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Manage Product Use case</a:t>
            </a:r>
            <a:endParaRPr lang="en-US" sz="2400" dirty="0">
              <a:latin typeface="Agency FB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33" y="2071651"/>
            <a:ext cx="476316" cy="63508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324150" y="2306734"/>
            <a:ext cx="862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5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actors</a:t>
            </a:r>
            <a:endParaRPr lang="en-US" b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33" y="2752870"/>
            <a:ext cx="457264" cy="609685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305098" y="2952186"/>
            <a:ext cx="1202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16 use cases</a:t>
            </a:r>
            <a:endParaRPr lang="en-US" b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824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4027429" y="555892"/>
            <a:ext cx="5962732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269967"/>
            <a:ext cx="2500610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>
                <a:latin typeface="Lora" panose="020B0604020202020204" charset="0"/>
              </a:rPr>
              <a:t>Use Case </a:t>
            </a:r>
            <a:r>
              <a:rPr lang="en" sz="2000" b="1" dirty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Diagram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2" name="Picture 31" descr="Level3-ManageProductInStor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745" y="850766"/>
            <a:ext cx="4017108" cy="5425857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/>
          <p:cNvSpPr txBox="1"/>
          <p:nvPr/>
        </p:nvSpPr>
        <p:spPr>
          <a:xfrm>
            <a:off x="876409" y="1062106"/>
            <a:ext cx="3627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Manage Product In Store Use case</a:t>
            </a:r>
            <a:endParaRPr lang="en-US" sz="2400" dirty="0">
              <a:latin typeface="Agency FB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33" y="2071651"/>
            <a:ext cx="476316" cy="63508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324150" y="2306734"/>
            <a:ext cx="867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3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actors</a:t>
            </a:r>
            <a:endParaRPr lang="en-US" b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33" y="2752870"/>
            <a:ext cx="457264" cy="609685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305097" y="2952186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6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use cases</a:t>
            </a:r>
            <a:endParaRPr lang="en-US" b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619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5296747" y="555892"/>
            <a:ext cx="4693414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269967"/>
            <a:ext cx="3769928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Non-funtional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Requirements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7" name="Shape 200"/>
          <p:cNvSpPr txBox="1">
            <a:spLocks/>
          </p:cNvSpPr>
          <p:nvPr/>
        </p:nvSpPr>
        <p:spPr>
          <a:xfrm>
            <a:off x="617561" y="1589186"/>
            <a:ext cx="2048452" cy="58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" sz="1600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Reliability</a:t>
            </a:r>
            <a:endParaRPr lang="en-US" sz="1600" dirty="0"/>
          </a:p>
        </p:txBody>
      </p:sp>
      <p:sp>
        <p:nvSpPr>
          <p:cNvPr id="38" name="Shape 123"/>
          <p:cNvSpPr txBox="1">
            <a:spLocks/>
          </p:cNvSpPr>
          <p:nvPr/>
        </p:nvSpPr>
        <p:spPr>
          <a:xfrm>
            <a:off x="617562" y="2242233"/>
            <a:ext cx="2438327" cy="43053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just"/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The application will notify the user of the disconnection issue if the network had been disconnected in </a:t>
            </a:r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use</a:t>
            </a:r>
          </a:p>
          <a:p>
            <a:pPr algn="just"/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If 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user rejects the </a:t>
            </a:r>
            <a:r>
              <a:rPr lang="vi-VN" sz="1600" dirty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permission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to</a:t>
            </a:r>
            <a:r>
              <a:rPr lang="vi-VN" sz="1600" dirty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use </a:t>
            </a:r>
            <a:r>
              <a:rPr lang="vi-VN" sz="1600" b="1" i="1" dirty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GPS service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, some function will have been blocked out</a:t>
            </a:r>
          </a:p>
        </p:txBody>
      </p:sp>
      <p:sp>
        <p:nvSpPr>
          <p:cNvPr id="39" name="Shape 200"/>
          <p:cNvSpPr txBox="1">
            <a:spLocks/>
          </p:cNvSpPr>
          <p:nvPr/>
        </p:nvSpPr>
        <p:spPr>
          <a:xfrm>
            <a:off x="3411783" y="1589186"/>
            <a:ext cx="2048452" cy="58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" sz="1600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Availability</a:t>
            </a:r>
            <a:endParaRPr lang="en-US" sz="1600" dirty="0"/>
          </a:p>
        </p:txBody>
      </p:sp>
      <p:sp>
        <p:nvSpPr>
          <p:cNvPr id="40" name="Shape 123"/>
          <p:cNvSpPr txBox="1">
            <a:spLocks/>
          </p:cNvSpPr>
          <p:nvPr/>
        </p:nvSpPr>
        <p:spPr>
          <a:xfrm>
            <a:off x="3411783" y="2305451"/>
            <a:ext cx="2593224" cy="43053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just"/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The </a:t>
            </a:r>
            <a:r>
              <a:rPr lang="vi-VN" sz="1600" dirty="0" smtClean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application</a:t>
            </a:r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should be available anywhere users want to use it</a:t>
            </a:r>
          </a:p>
          <a:p>
            <a:pPr algn="just"/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Usage frequency: </a:t>
            </a:r>
            <a:r>
              <a:rPr lang="en-US" sz="1600" b="1" i="1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Daily</a:t>
            </a:r>
            <a:endParaRPr lang="en-US" sz="1600" b="1" i="1" dirty="0">
              <a:latin typeface="Quattrocento Sans" panose="020B060402020202020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</p:txBody>
      </p:sp>
      <p:sp>
        <p:nvSpPr>
          <p:cNvPr id="41" name="Shape 200"/>
          <p:cNvSpPr txBox="1">
            <a:spLocks/>
          </p:cNvSpPr>
          <p:nvPr/>
        </p:nvSpPr>
        <p:spPr>
          <a:xfrm>
            <a:off x="6256139" y="1589186"/>
            <a:ext cx="2048452" cy="58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" sz="1600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Security</a:t>
            </a:r>
            <a:endParaRPr lang="en-US" sz="1600" dirty="0"/>
          </a:p>
        </p:txBody>
      </p:sp>
      <p:sp>
        <p:nvSpPr>
          <p:cNvPr id="42" name="Shape 123"/>
          <p:cNvSpPr txBox="1">
            <a:spLocks/>
          </p:cNvSpPr>
          <p:nvPr/>
        </p:nvSpPr>
        <p:spPr>
          <a:xfrm>
            <a:off x="6256139" y="2154439"/>
            <a:ext cx="2366314" cy="43053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just"/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vi-VN" sz="1600" dirty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User account password is encrypted by </a:t>
            </a:r>
            <a:r>
              <a:rPr lang="vi-VN" sz="1600" b="1" i="1" dirty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MD5</a:t>
            </a:r>
            <a:r>
              <a:rPr lang="vi-VN" sz="1600" dirty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library when interacting </a:t>
            </a:r>
            <a:r>
              <a:rPr lang="vi-VN" sz="1600" dirty="0" smtClean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between</a:t>
            </a:r>
            <a:r>
              <a:rPr lang="en-US" sz="1600" dirty="0" smtClean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vi-VN" sz="1600" dirty="0" smtClean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client </a:t>
            </a:r>
            <a:r>
              <a:rPr lang="vi-VN" sz="1600" dirty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and </a:t>
            </a:r>
            <a:r>
              <a:rPr lang="vi-VN" sz="1600" dirty="0" smtClean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server</a:t>
            </a:r>
            <a:r>
              <a:rPr lang="vi-VN" sz="1600" dirty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.</a:t>
            </a:r>
            <a:endParaRPr lang="en-US" sz="1600" dirty="0" smtClean="0">
              <a:latin typeface="Quattrocento Sans" panose="020B060402020202020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33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  <p:bldP spid="4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5296747" y="555892"/>
            <a:ext cx="4693414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269967"/>
            <a:ext cx="3769928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Non-funtional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Requirements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7" name="Shape 200"/>
          <p:cNvSpPr txBox="1">
            <a:spLocks/>
          </p:cNvSpPr>
          <p:nvPr/>
        </p:nvSpPr>
        <p:spPr>
          <a:xfrm>
            <a:off x="617561" y="1589186"/>
            <a:ext cx="2048452" cy="58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" sz="1600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Maintainability</a:t>
            </a:r>
            <a:endParaRPr lang="en-US" sz="1600" dirty="0"/>
          </a:p>
        </p:txBody>
      </p:sp>
      <p:sp>
        <p:nvSpPr>
          <p:cNvPr id="38" name="Shape 123"/>
          <p:cNvSpPr txBox="1">
            <a:spLocks/>
          </p:cNvSpPr>
          <p:nvPr/>
        </p:nvSpPr>
        <p:spPr>
          <a:xfrm>
            <a:off x="617562" y="2242233"/>
            <a:ext cx="2694599" cy="43053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just"/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It is </a:t>
            </a:r>
            <a:r>
              <a:rPr lang="en-US" sz="1600" b="1" i="1" dirty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easy to maintain</a:t>
            </a:r>
            <a:r>
              <a:rPr lang="en-US" sz="1600" b="1" dirty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or change the system due to the fact that it is divided into small parts with the person responsible for each </a:t>
            </a:r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part</a:t>
            </a:r>
          </a:p>
          <a:p>
            <a:pPr algn="just"/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Back-end 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should be developed based on </a:t>
            </a:r>
            <a:r>
              <a:rPr lang="en-US" sz="1600" b="1" dirty="0" smtClean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MVC</a:t>
            </a:r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paradigm 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in order to increase maintainability and extensibility</a:t>
            </a:r>
            <a:endParaRPr lang="en-US" sz="1600" dirty="0">
              <a:latin typeface="Quattrocento Sans" panose="020B060402020202020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</p:txBody>
      </p:sp>
      <p:sp>
        <p:nvSpPr>
          <p:cNvPr id="39" name="Shape 200"/>
          <p:cNvSpPr txBox="1">
            <a:spLocks/>
          </p:cNvSpPr>
          <p:nvPr/>
        </p:nvSpPr>
        <p:spPr>
          <a:xfrm>
            <a:off x="3743677" y="1589183"/>
            <a:ext cx="2048452" cy="58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" sz="1600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Performance</a:t>
            </a:r>
            <a:endParaRPr lang="en-US" sz="1600" dirty="0"/>
          </a:p>
        </p:txBody>
      </p:sp>
      <p:sp>
        <p:nvSpPr>
          <p:cNvPr id="40" name="Shape 123"/>
          <p:cNvSpPr txBox="1">
            <a:spLocks/>
          </p:cNvSpPr>
          <p:nvPr/>
        </p:nvSpPr>
        <p:spPr>
          <a:xfrm>
            <a:off x="3730131" y="2169984"/>
            <a:ext cx="2460696" cy="43053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just"/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Application front-end uses clever techniques of Glider library for Android to </a:t>
            </a:r>
            <a:r>
              <a:rPr lang="en-US" sz="1600" b="1" i="1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minimize the number of costly 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DOM operations required to update user interface</a:t>
            </a:r>
            <a:endParaRPr lang="en-US" sz="1600" dirty="0" smtClean="0">
              <a:latin typeface="Pristina" panose="03060402040406080204" pitchFamily="66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/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Load time of single screen is not more than </a:t>
            </a:r>
            <a:r>
              <a:rPr lang="en-US" sz="1600" b="1" i="1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3 seconds 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in standard network environment</a:t>
            </a:r>
            <a:endParaRPr lang="en-US" sz="1600" b="1" i="1" dirty="0">
              <a:latin typeface="Quattrocento Sans" panose="020B060402020202020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</p:txBody>
      </p:sp>
      <p:sp>
        <p:nvSpPr>
          <p:cNvPr id="41" name="Shape 200"/>
          <p:cNvSpPr txBox="1">
            <a:spLocks/>
          </p:cNvSpPr>
          <p:nvPr/>
        </p:nvSpPr>
        <p:spPr>
          <a:xfrm>
            <a:off x="6531417" y="1589185"/>
            <a:ext cx="2048452" cy="58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" sz="1600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Privacy</a:t>
            </a:r>
            <a:endParaRPr lang="en-US" sz="1600" dirty="0"/>
          </a:p>
        </p:txBody>
      </p:sp>
      <p:sp>
        <p:nvSpPr>
          <p:cNvPr id="42" name="Shape 123"/>
          <p:cNvSpPr txBox="1">
            <a:spLocks/>
          </p:cNvSpPr>
          <p:nvPr/>
        </p:nvSpPr>
        <p:spPr>
          <a:xfrm>
            <a:off x="6531417" y="2169984"/>
            <a:ext cx="2131676" cy="43053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just"/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Application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request access permission before using service user’s current device</a:t>
            </a:r>
          </a:p>
          <a:p>
            <a:pPr algn="just"/>
            <a:r>
              <a:rPr lang="en-US" sz="1600" dirty="0" smtClean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Users 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can </a:t>
            </a:r>
            <a:r>
              <a:rPr lang="en-US" sz="1600" b="1" i="1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disallow</a:t>
            </a:r>
            <a:r>
              <a:rPr lang="en-US" sz="1600" dirty="0">
                <a:latin typeface="Quattrocento Sans" panose="020B0604020202020204" charset="0"/>
                <a:ea typeface="Arial Unicode MS" panose="020B0604020202020204" pitchFamily="34" charset="-128"/>
                <a:cs typeface="Calibri" panose="020F0502020204030204" pitchFamily="34" charset="0"/>
              </a:rPr>
              <a:t> the access permission in current device</a:t>
            </a:r>
            <a:endParaRPr lang="en-US" sz="1600" dirty="0" smtClean="0">
              <a:latin typeface="Quattrocento Sans" panose="020B060402020202020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16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  <p:bldP spid="4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ctrTitle" idx="4294967295"/>
          </p:nvPr>
        </p:nvSpPr>
        <p:spPr>
          <a:xfrm>
            <a:off x="603337" y="4389770"/>
            <a:ext cx="8060104" cy="154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 smtClean="0">
                <a:highlight>
                  <a:srgbClr val="FFCD00"/>
                </a:highlight>
              </a:rPr>
              <a:t>Software Design Description</a:t>
            </a:r>
            <a:endParaRPr lang="en" sz="4800" dirty="0">
              <a:highlight>
                <a:srgbClr val="FFCD00"/>
              </a:highlight>
            </a:endParaRPr>
          </a:p>
        </p:txBody>
      </p:sp>
      <p:cxnSp>
        <p:nvCxnSpPr>
          <p:cNvPr id="124" name="Shape 124"/>
          <p:cNvCxnSpPr/>
          <p:nvPr/>
        </p:nvCxnSpPr>
        <p:spPr>
          <a:xfrm>
            <a:off x="-6025" y="2224971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5" name="Shape 125"/>
          <p:cNvSpPr/>
          <p:nvPr/>
        </p:nvSpPr>
        <p:spPr>
          <a:xfrm>
            <a:off x="3470325" y="626815"/>
            <a:ext cx="2203499" cy="2937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22"/>
          <p:cNvSpPr txBox="1">
            <a:spLocks/>
          </p:cNvSpPr>
          <p:nvPr/>
        </p:nvSpPr>
        <p:spPr>
          <a:xfrm>
            <a:off x="3421493" y="1286634"/>
            <a:ext cx="2247768" cy="16277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" sz="11500" dirty="0" smtClean="0">
                <a:highlight>
                  <a:srgbClr val="FFCD00"/>
                </a:highlight>
              </a:rPr>
              <a:t>4</a:t>
            </a:r>
            <a:endParaRPr lang="en" sz="11500" dirty="0">
              <a:highlight>
                <a:srgbClr val="FFCD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6677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5296747" y="555892"/>
            <a:ext cx="4693414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269967"/>
            <a:ext cx="3769928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System Archietecture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Design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2" name="Picture 3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113" y="870782"/>
            <a:ext cx="5849341" cy="588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6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3901439" y="555892"/>
            <a:ext cx="6088722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269967"/>
            <a:ext cx="2374621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Database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Design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222456" y="6304743"/>
            <a:ext cx="3151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MySQL Database Diagram</a:t>
            </a:r>
            <a:endParaRPr lang="en-US" sz="1600" b="1" i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050" name="Picture 2" descr="https://scontent.fhan2-2.fna.fbcdn.net/v/t1.15752-9/40667507_501536416974455_576663156932214784_n.png?_nc_cat=0&amp;oh=a8e9062cf99aa722f81aed37bbcc9c86&amp;oe=5C2541F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370" y="999797"/>
            <a:ext cx="6590951" cy="518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84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3901439" y="555892"/>
            <a:ext cx="6088722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269967"/>
            <a:ext cx="2374621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Database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Design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478540" y="5814014"/>
            <a:ext cx="2080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Firebase Database</a:t>
            </a:r>
            <a:endParaRPr lang="en-US" sz="1600" b="1" i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026" name="Picture 2" descr="https://scontent.fhan2-2.fna.fbcdn.net/v/t1.15752-9/40074872_232998294057282_4348321733392990208_n.png?_nc_cat=0&amp;oh=6dae5996e6a3315a637d4e03c0a498e9&amp;oe=5C30D2E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03" y="1509911"/>
            <a:ext cx="6601182" cy="374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732932" y="5357102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Order Store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814078" y="5347877"/>
            <a:ext cx="11512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Order User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80903" y="1381841"/>
            <a:ext cx="2920536" cy="387457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929448" y="1381839"/>
            <a:ext cx="2920536" cy="387457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314" y="1509910"/>
            <a:ext cx="2733675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0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3732107" y="555892"/>
            <a:ext cx="6258054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269967"/>
            <a:ext cx="2205288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Screen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Design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3" name="Picture 2" descr="Káº¿t quáº£ hÃ¬nh áº£nh cho material desig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25" y="1265260"/>
            <a:ext cx="6113800" cy="473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7372351" y="2212396"/>
            <a:ext cx="1250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 smtClean="0">
                <a:latin typeface="Lora" panose="020B0604020202020204" charset="0"/>
              </a:rPr>
              <a:t>Simplify</a:t>
            </a:r>
            <a:endParaRPr lang="en-US" sz="1800" b="1" i="1" dirty="0">
              <a:latin typeface="Lora" panose="020B0604020202020204" charset="0"/>
            </a:endParaRPr>
          </a:p>
        </p:txBody>
      </p:sp>
      <p:pic>
        <p:nvPicPr>
          <p:cNvPr id="40" name="Picture 5" descr="Káº¿t quáº£ hÃ¬nh áº£nh cho simplify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680" y="2204877"/>
            <a:ext cx="444188" cy="59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C:\Users\Chamander\Downloads\icons8-easy-5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077" y="3362590"/>
            <a:ext cx="407565" cy="54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7372350" y="3347537"/>
            <a:ext cx="1378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 smtClean="0">
                <a:latin typeface="Lora" panose="020B0604020202020204" charset="0"/>
              </a:rPr>
              <a:t>Easy to use</a:t>
            </a:r>
            <a:endParaRPr lang="en-US" sz="1800" b="1" i="1" dirty="0">
              <a:latin typeface="Lo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33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1383312" y="1200814"/>
            <a:ext cx="1451436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Outline</a:t>
            </a:r>
            <a:endParaRPr lang="en" dirty="0"/>
          </a:p>
        </p:txBody>
      </p:sp>
      <p:cxnSp>
        <p:nvCxnSpPr>
          <p:cNvPr id="39" name="Shape 124"/>
          <p:cNvCxnSpPr/>
          <p:nvPr/>
        </p:nvCxnSpPr>
        <p:spPr>
          <a:xfrm>
            <a:off x="2471324" y="1501951"/>
            <a:ext cx="4363448" cy="125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4" name="Shape 124"/>
          <p:cNvCxnSpPr/>
          <p:nvPr/>
        </p:nvCxnSpPr>
        <p:spPr>
          <a:xfrm flipV="1">
            <a:off x="-8267886" y="4262010"/>
            <a:ext cx="8133167" cy="35377"/>
          </a:xfrm>
          <a:prstGeom prst="straightConnector1">
            <a:avLst/>
          </a:prstGeom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156369" y="3910414"/>
            <a:ext cx="453770" cy="62530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2517706" y="3892352"/>
            <a:ext cx="453770" cy="62530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3730280" y="3910414"/>
            <a:ext cx="453770" cy="62530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5019665" y="3910414"/>
            <a:ext cx="453770" cy="62530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6381002" y="3910414"/>
            <a:ext cx="453770" cy="62530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7593576" y="3910414"/>
            <a:ext cx="453770" cy="62530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hape 101"/>
          <p:cNvSpPr txBox="1"/>
          <p:nvPr/>
        </p:nvSpPr>
        <p:spPr>
          <a:xfrm>
            <a:off x="1209021" y="3993056"/>
            <a:ext cx="335299" cy="4854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6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</a:t>
            </a:r>
          </a:p>
        </p:txBody>
      </p:sp>
      <p:sp>
        <p:nvSpPr>
          <p:cNvPr id="63" name="Shape 101"/>
          <p:cNvSpPr txBox="1"/>
          <p:nvPr/>
        </p:nvSpPr>
        <p:spPr>
          <a:xfrm>
            <a:off x="2594188" y="4030952"/>
            <a:ext cx="306329" cy="3497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600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</a:t>
            </a:r>
            <a:endParaRPr lang="en" sz="1600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4" name="Shape 101"/>
          <p:cNvSpPr txBox="1"/>
          <p:nvPr/>
        </p:nvSpPr>
        <p:spPr>
          <a:xfrm>
            <a:off x="3816395" y="3985800"/>
            <a:ext cx="274295" cy="4746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600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</a:t>
            </a:r>
            <a:endParaRPr lang="en" sz="1600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5" name="Shape 101"/>
          <p:cNvSpPr txBox="1"/>
          <p:nvPr/>
        </p:nvSpPr>
        <p:spPr>
          <a:xfrm>
            <a:off x="5105459" y="3993326"/>
            <a:ext cx="267154" cy="4746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600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4</a:t>
            </a:r>
            <a:endParaRPr lang="en" sz="1600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6" name="Shape 101"/>
          <p:cNvSpPr txBox="1"/>
          <p:nvPr/>
        </p:nvSpPr>
        <p:spPr>
          <a:xfrm>
            <a:off x="6463693" y="4003861"/>
            <a:ext cx="288389" cy="4569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600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5</a:t>
            </a:r>
            <a:endParaRPr lang="en" sz="1600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7" name="Shape 101"/>
          <p:cNvSpPr txBox="1"/>
          <p:nvPr/>
        </p:nvSpPr>
        <p:spPr>
          <a:xfrm>
            <a:off x="7682626" y="3993057"/>
            <a:ext cx="292119" cy="4746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600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6</a:t>
            </a:r>
            <a:endParaRPr lang="en" sz="1600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1" name="Straight Arrow Connector 10"/>
          <p:cNvCxnSpPr>
            <a:stCxn id="5" idx="0"/>
          </p:cNvCxnSpPr>
          <p:nvPr/>
        </p:nvCxnSpPr>
        <p:spPr>
          <a:xfrm flipV="1">
            <a:off x="1383254" y="3012661"/>
            <a:ext cx="0" cy="89775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-533951" y="3993057"/>
            <a:ext cx="0" cy="103903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4" idx="0"/>
          </p:cNvCxnSpPr>
          <p:nvPr/>
        </p:nvCxnSpPr>
        <p:spPr>
          <a:xfrm flipH="1" flipV="1">
            <a:off x="3949366" y="3012662"/>
            <a:ext cx="4176" cy="97313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0" idx="0"/>
          </p:cNvCxnSpPr>
          <p:nvPr/>
        </p:nvCxnSpPr>
        <p:spPr>
          <a:xfrm flipV="1">
            <a:off x="6607887" y="3012661"/>
            <a:ext cx="0" cy="89775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-829779" y="5472854"/>
            <a:ext cx="649" cy="103903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-526613" y="5300675"/>
            <a:ext cx="8062" cy="100515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Shape 200"/>
          <p:cNvSpPr txBox="1">
            <a:spLocks/>
          </p:cNvSpPr>
          <p:nvPr/>
        </p:nvSpPr>
        <p:spPr>
          <a:xfrm>
            <a:off x="807611" y="2452275"/>
            <a:ext cx="1451436" cy="58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" sz="1400" dirty="0" smtClean="0"/>
              <a:t>Introduction</a:t>
            </a:r>
            <a:endParaRPr lang="en" sz="1800" dirty="0"/>
          </a:p>
        </p:txBody>
      </p:sp>
      <p:sp>
        <p:nvSpPr>
          <p:cNvPr id="88" name="Shape 200"/>
          <p:cNvSpPr txBox="1">
            <a:spLocks/>
          </p:cNvSpPr>
          <p:nvPr/>
        </p:nvSpPr>
        <p:spPr>
          <a:xfrm>
            <a:off x="1773042" y="5605066"/>
            <a:ext cx="2010456" cy="58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" sz="1400" dirty="0" smtClean="0"/>
              <a:t>Project Management </a:t>
            </a:r>
            <a:r>
              <a:rPr lang="en" sz="1400" dirty="0">
                <a:highlight>
                  <a:srgbClr val="FFCD00"/>
                </a:highlight>
              </a:rPr>
              <a:t>P</a:t>
            </a:r>
            <a:r>
              <a:rPr lang="en" sz="1400" dirty="0" smtClean="0">
                <a:highlight>
                  <a:srgbClr val="FFCD00"/>
                </a:highlight>
              </a:rPr>
              <a:t>lan</a:t>
            </a:r>
            <a:endParaRPr lang="en" sz="1400" dirty="0"/>
          </a:p>
        </p:txBody>
      </p:sp>
      <p:sp>
        <p:nvSpPr>
          <p:cNvPr id="89" name="Shape 200"/>
          <p:cNvSpPr txBox="1">
            <a:spLocks/>
          </p:cNvSpPr>
          <p:nvPr/>
        </p:nvSpPr>
        <p:spPr>
          <a:xfrm>
            <a:off x="3328260" y="2116376"/>
            <a:ext cx="1964877" cy="6893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" sz="1400" dirty="0" smtClean="0"/>
              <a:t>Software </a:t>
            </a:r>
            <a:r>
              <a:rPr lang="en" sz="1400" dirty="0" smtClean="0">
                <a:highlight>
                  <a:srgbClr val="FFCD00"/>
                </a:highlight>
              </a:rPr>
              <a:t>Requirement </a:t>
            </a:r>
            <a:r>
              <a:rPr lang="en" sz="1400" dirty="0" smtClean="0"/>
              <a:t>Specification</a:t>
            </a:r>
            <a:endParaRPr lang="en" sz="1400" dirty="0"/>
          </a:p>
        </p:txBody>
      </p:sp>
      <p:sp>
        <p:nvSpPr>
          <p:cNvPr id="90" name="Shape 200"/>
          <p:cNvSpPr txBox="1">
            <a:spLocks/>
          </p:cNvSpPr>
          <p:nvPr/>
        </p:nvSpPr>
        <p:spPr>
          <a:xfrm>
            <a:off x="4310698" y="5613901"/>
            <a:ext cx="1831442" cy="58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" sz="1400" dirty="0" smtClean="0"/>
              <a:t>Software </a:t>
            </a:r>
            <a:r>
              <a:rPr lang="en" sz="1400" dirty="0" smtClean="0">
                <a:highlight>
                  <a:srgbClr val="FFCD00"/>
                </a:highlight>
              </a:rPr>
              <a:t>Design</a:t>
            </a:r>
            <a:r>
              <a:rPr lang="en" sz="1400" dirty="0" smtClean="0"/>
              <a:t> Description</a:t>
            </a:r>
            <a:endParaRPr lang="en" sz="1800" dirty="0"/>
          </a:p>
        </p:txBody>
      </p:sp>
      <p:sp>
        <p:nvSpPr>
          <p:cNvPr id="91" name="Shape 200"/>
          <p:cNvSpPr txBox="1">
            <a:spLocks/>
          </p:cNvSpPr>
          <p:nvPr/>
        </p:nvSpPr>
        <p:spPr>
          <a:xfrm>
            <a:off x="5878693" y="2232187"/>
            <a:ext cx="1458387" cy="58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" sz="1400" dirty="0" smtClean="0"/>
              <a:t>Software </a:t>
            </a:r>
            <a:r>
              <a:rPr lang="en" sz="1400" dirty="0" smtClean="0">
                <a:highlight>
                  <a:srgbClr val="FFCD00"/>
                </a:highlight>
              </a:rPr>
              <a:t>Testing</a:t>
            </a:r>
            <a:endParaRPr lang="en" sz="1800" dirty="0"/>
          </a:p>
        </p:txBody>
      </p:sp>
      <p:sp>
        <p:nvSpPr>
          <p:cNvPr id="92" name="Shape 200"/>
          <p:cNvSpPr txBox="1">
            <a:spLocks/>
          </p:cNvSpPr>
          <p:nvPr/>
        </p:nvSpPr>
        <p:spPr>
          <a:xfrm>
            <a:off x="7094743" y="5529253"/>
            <a:ext cx="1563482" cy="4674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" sz="1400" dirty="0" smtClean="0"/>
              <a:t>Demo </a:t>
            </a:r>
            <a:r>
              <a:rPr lang="en" sz="1400" dirty="0" smtClean="0">
                <a:highlight>
                  <a:srgbClr val="FFCD00"/>
                </a:highlight>
              </a:rPr>
              <a:t>and</a:t>
            </a:r>
            <a:r>
              <a:rPr lang="en" sz="1400" dirty="0" smtClean="0"/>
              <a:t> Q&amp;A</a:t>
            </a:r>
            <a:endParaRPr lang="en" sz="1800" dirty="0"/>
          </a:p>
        </p:txBody>
      </p:sp>
      <p:grpSp>
        <p:nvGrpSpPr>
          <p:cNvPr id="151" name="Shape 753"/>
          <p:cNvGrpSpPr/>
          <p:nvPr/>
        </p:nvGrpSpPr>
        <p:grpSpPr>
          <a:xfrm>
            <a:off x="921904" y="1364776"/>
            <a:ext cx="183566" cy="280885"/>
            <a:chOff x="5973900" y="318475"/>
            <a:chExt cx="401900" cy="380575"/>
          </a:xfrm>
        </p:grpSpPr>
        <p:sp>
          <p:nvSpPr>
            <p:cNvPr id="152" name="Shape 754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755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756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757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758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" name="Shape 759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" name="Shape 760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" name="Shape 761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" name="Shape 762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" name="Shape 763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" name="Shape 764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" name="Shape 765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" name="Shape 766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" name="Shape 767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5274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996 -0.00586 L 0.96546 -0.00247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774" y="15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711 -0.01358 L 0.3585 0.07592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447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6372 -0.22624 L 0.66372 -0.15124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35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1268 -0.20247 L 0.91302 -0.11235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4506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  <p:bldP spid="63" grpId="0" animBg="1"/>
      <p:bldP spid="64" grpId="0"/>
      <p:bldP spid="65" grpId="0"/>
      <p:bldP spid="66" grpId="0"/>
      <p:bldP spid="67" grpId="0"/>
      <p:bldP spid="87" grpId="0"/>
      <p:bldP spid="88" grpId="0"/>
      <p:bldP spid="89" grpId="0"/>
      <p:bldP spid="90" grpId="0"/>
      <p:bldP spid="91" grpId="0"/>
      <p:bldP spid="9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3732107" y="555892"/>
            <a:ext cx="6258054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9" y="269967"/>
            <a:ext cx="2205288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Screen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Design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2" name="Picture 2" descr="Home Scre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08" y="1327694"/>
            <a:ext cx="1558292" cy="4109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" descr="Log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050" y="1327694"/>
            <a:ext cx="1558292" cy="410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4" descr="Find St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838" y="1327693"/>
            <a:ext cx="1563744" cy="4109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685268" y="5711614"/>
            <a:ext cx="1330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Home Screen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250436" y="5708470"/>
            <a:ext cx="2424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“</a:t>
            </a:r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Cửa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hàng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gần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đây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” screen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733627" y="5712921"/>
            <a:ext cx="18614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“</a:t>
            </a:r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Đăng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b="1" dirty="0" err="1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nhập</a:t>
            </a:r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” screen</a:t>
            </a:r>
          </a:p>
        </p:txBody>
      </p:sp>
    </p:spTree>
    <p:extLst>
      <p:ext uri="{BB962C8B-B14F-4D97-AF65-F5344CB8AC3E}">
        <p14:creationId xmlns:p14="http://schemas.microsoft.com/office/powerpoint/2010/main" val="123543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4246881" y="555892"/>
            <a:ext cx="5743281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8" y="269967"/>
            <a:ext cx="2720062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Component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Diagram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3" name="Picture 2" descr="3S Front-end C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371" y="881503"/>
            <a:ext cx="6390910" cy="5404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305283" y="6286420"/>
            <a:ext cx="3143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Front-end Component Diagram</a:t>
            </a:r>
            <a:endParaRPr lang="en-US" sz="1600" b="1" i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5342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4246881" y="555892"/>
            <a:ext cx="5743281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8" y="269967"/>
            <a:ext cx="2720062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Component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Diagram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206223" y="6260523"/>
            <a:ext cx="3143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B</a:t>
            </a:r>
            <a:r>
              <a:rPr lang="en-US" sz="1600" b="1" i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ack-end Component Diagram</a:t>
            </a:r>
            <a:endParaRPr lang="en-US" sz="1600" b="1" i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4" name="Picture 33" descr="https://scontent.fhan2-2.fna.fbcdn.net/v/t1.15752-9/39860176_1327529507382857_6152093901906771968_n.png?_nc_cat=0&amp;oh=51bb861a80816af32b8100b3a5aee94a&amp;oe=5C3719EA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370" y="846293"/>
            <a:ext cx="6448213" cy="54142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099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5318234" y="545260"/>
            <a:ext cx="3825766" cy="15107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8" y="269967"/>
            <a:ext cx="3791417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Find Nearby Store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Function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636" y="1360243"/>
            <a:ext cx="1896533" cy="49886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262" y="1360242"/>
            <a:ext cx="1890800" cy="5497759"/>
          </a:xfrm>
          <a:prstGeom prst="rect">
            <a:avLst/>
          </a:prstGeom>
        </p:spPr>
      </p:pic>
      <p:sp>
        <p:nvSpPr>
          <p:cNvPr id="32" name="Shape 332"/>
          <p:cNvSpPr/>
          <p:nvPr/>
        </p:nvSpPr>
        <p:spPr>
          <a:xfrm>
            <a:off x="4996102" y="882233"/>
            <a:ext cx="2075120" cy="555187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2"/>
          <p:cNvSpPr/>
          <p:nvPr/>
        </p:nvSpPr>
        <p:spPr>
          <a:xfrm>
            <a:off x="1837342" y="882231"/>
            <a:ext cx="2075120" cy="555187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387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3495041" y="555892"/>
            <a:ext cx="6495121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8" y="269967"/>
            <a:ext cx="1968222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Class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Diagram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844801" y="6231466"/>
            <a:ext cx="4097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Find Nearby Store Class Diagram</a:t>
            </a:r>
            <a:endParaRPr lang="en-US" sz="1600" b="1" i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3" name="Picture 3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329" y="979781"/>
            <a:ext cx="6170894" cy="521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73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3495041" y="555892"/>
            <a:ext cx="6495121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8" y="269967"/>
            <a:ext cx="1968222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Class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Diagram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921566" y="6231466"/>
            <a:ext cx="3070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User Controller Class Diagram</a:t>
            </a:r>
            <a:endParaRPr lang="en-US" sz="1600" b="1" i="1" dirty="0"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5" name="Picture 3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331" y="979781"/>
            <a:ext cx="6170893" cy="521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9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4036907" y="555892"/>
            <a:ext cx="5953254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7" y="269967"/>
            <a:ext cx="2510090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Sequence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Diagram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2" name="Picture 2" descr="Find Nearby Store By Product With Product Na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470" y="951991"/>
            <a:ext cx="6224483" cy="5105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60" y="2695485"/>
            <a:ext cx="377516" cy="50335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34" y="1592882"/>
            <a:ext cx="381561" cy="50874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895974" y="1807169"/>
            <a:ext cx="11560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Participant</a:t>
            </a:r>
          </a:p>
          <a:p>
            <a:r>
              <a:rPr lang="en-US" sz="1600" dirty="0" smtClean="0"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User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95975" y="2881677"/>
            <a:ext cx="164799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Result</a:t>
            </a:r>
          </a:p>
          <a:p>
            <a:r>
              <a:rPr lang="en-US" sz="1600" dirty="0" smtClean="0"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 nearby store list which have products customer need</a:t>
            </a:r>
          </a:p>
        </p:txBody>
      </p:sp>
      <p:sp>
        <p:nvSpPr>
          <p:cNvPr id="3" name="Rectangle 2"/>
          <p:cNvSpPr/>
          <p:nvPr/>
        </p:nvSpPr>
        <p:spPr>
          <a:xfrm>
            <a:off x="4091874" y="6146052"/>
            <a:ext cx="33636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i="1" dirty="0" smtClean="0">
                <a:latin typeface="Lora" panose="020B060402020202020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Find Nearby </a:t>
            </a:r>
            <a:r>
              <a:rPr lang="en-US" b="1" i="1" dirty="0">
                <a:latin typeface="Lora" panose="020B060402020202020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b="1" i="1" dirty="0" smtClean="0">
                <a:latin typeface="Lora" panose="020B0604020202020204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tore Sequence Diagram</a:t>
            </a:r>
            <a:endParaRPr lang="en-US" b="1" i="1" dirty="0">
              <a:latin typeface="Lora" panose="020B0604020202020204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46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ctrTitle" idx="4294967295"/>
          </p:nvPr>
        </p:nvSpPr>
        <p:spPr>
          <a:xfrm>
            <a:off x="603337" y="4389770"/>
            <a:ext cx="8060104" cy="154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 smtClean="0">
                <a:highlight>
                  <a:srgbClr val="FFCD00"/>
                </a:highlight>
              </a:rPr>
              <a:t>Software Testing</a:t>
            </a:r>
            <a:endParaRPr lang="en" sz="4800" dirty="0">
              <a:highlight>
                <a:srgbClr val="FFCD00"/>
              </a:highlight>
            </a:endParaRPr>
          </a:p>
        </p:txBody>
      </p:sp>
      <p:cxnSp>
        <p:nvCxnSpPr>
          <p:cNvPr id="124" name="Shape 124"/>
          <p:cNvCxnSpPr/>
          <p:nvPr/>
        </p:nvCxnSpPr>
        <p:spPr>
          <a:xfrm>
            <a:off x="-6025" y="2224971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5" name="Shape 125"/>
          <p:cNvSpPr/>
          <p:nvPr/>
        </p:nvSpPr>
        <p:spPr>
          <a:xfrm>
            <a:off x="3470325" y="626815"/>
            <a:ext cx="2203499" cy="2937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22"/>
          <p:cNvSpPr txBox="1">
            <a:spLocks/>
          </p:cNvSpPr>
          <p:nvPr/>
        </p:nvSpPr>
        <p:spPr>
          <a:xfrm>
            <a:off x="3421493" y="1286634"/>
            <a:ext cx="2247768" cy="16277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" sz="11500" dirty="0" smtClean="0">
                <a:highlight>
                  <a:srgbClr val="FFCD00"/>
                </a:highlight>
              </a:rPr>
              <a:t>5</a:t>
            </a:r>
            <a:endParaRPr lang="en" sz="11500" dirty="0">
              <a:highlight>
                <a:srgbClr val="FFCD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5870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3474932" y="555892"/>
            <a:ext cx="5953254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7" y="269967"/>
            <a:ext cx="2510090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Testing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Model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3" name="Group 42"/>
          <p:cNvGrpSpPr>
            <a:grpSpLocks/>
          </p:cNvGrpSpPr>
          <p:nvPr/>
        </p:nvGrpSpPr>
        <p:grpSpPr bwMode="auto">
          <a:xfrm>
            <a:off x="362059" y="1328544"/>
            <a:ext cx="1597025" cy="715433"/>
            <a:chOff x="3964" y="2071"/>
            <a:chExt cx="1484" cy="330"/>
          </a:xfrm>
        </p:grpSpPr>
        <p:sp>
          <p:nvSpPr>
            <p:cNvPr id="55" name="AutoShape 75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 algn="ctr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56" name="AutoShape 76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DDDDDD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9999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</p:grpSp>
      <p:sp>
        <p:nvSpPr>
          <p:cNvPr id="47" name="Text Box 82">
            <a:extLst/>
          </p:cNvPr>
          <p:cNvSpPr txBox="1">
            <a:spLocks noChangeArrowheads="1"/>
          </p:cNvSpPr>
          <p:nvPr/>
        </p:nvSpPr>
        <p:spPr bwMode="black">
          <a:xfrm>
            <a:off x="2879558" y="1548362"/>
            <a:ext cx="315339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172E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200" b="1" i="0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Preparation of Acceptance Test Cases</a:t>
            </a:r>
            <a:endParaRPr lang="en-US" sz="1200" b="1" i="0" dirty="0">
              <a:solidFill>
                <a:srgbClr val="CC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grpSp>
        <p:nvGrpSpPr>
          <p:cNvPr id="72" name="Group 71"/>
          <p:cNvGrpSpPr>
            <a:grpSpLocks/>
          </p:cNvGrpSpPr>
          <p:nvPr/>
        </p:nvGrpSpPr>
        <p:grpSpPr bwMode="auto">
          <a:xfrm>
            <a:off x="3131513" y="5836696"/>
            <a:ext cx="2891912" cy="715433"/>
            <a:chOff x="3964" y="2071"/>
            <a:chExt cx="1484" cy="330"/>
          </a:xfrm>
        </p:grpSpPr>
        <p:sp>
          <p:nvSpPr>
            <p:cNvPr id="73" name="AutoShape 58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 algn="ctr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74" name="AutoShape 59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DDDDDD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9999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</p:grpSp>
      <p:sp>
        <p:nvSpPr>
          <p:cNvPr id="75" name="Text Box 83"/>
          <p:cNvSpPr txBox="1">
            <a:spLocks noChangeArrowheads="1"/>
          </p:cNvSpPr>
          <p:nvPr/>
        </p:nvSpPr>
        <p:spPr bwMode="black">
          <a:xfrm>
            <a:off x="3727073" y="5974510"/>
            <a:ext cx="168910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rgbClr val="B1AD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500" b="0" i="0" dirty="0" smtClean="0"/>
              <a:t>Implementation</a:t>
            </a:r>
            <a:endParaRPr lang="en-US" altLang="en-US" sz="1500" b="0" i="0" dirty="0"/>
          </a:p>
        </p:txBody>
      </p:sp>
      <p:grpSp>
        <p:nvGrpSpPr>
          <p:cNvPr id="82" name="Group 81"/>
          <p:cNvGrpSpPr>
            <a:grpSpLocks/>
          </p:cNvGrpSpPr>
          <p:nvPr/>
        </p:nvGrpSpPr>
        <p:grpSpPr bwMode="auto">
          <a:xfrm>
            <a:off x="7177018" y="1333804"/>
            <a:ext cx="1597025" cy="715433"/>
            <a:chOff x="3964" y="2071"/>
            <a:chExt cx="1484" cy="330"/>
          </a:xfrm>
        </p:grpSpPr>
        <p:sp>
          <p:nvSpPr>
            <p:cNvPr id="83" name="AutoShape 75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 algn="ctr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84" name="AutoShape 76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DDDDDD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9999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</p:grpSp>
      <p:grpSp>
        <p:nvGrpSpPr>
          <p:cNvPr id="104" name="Group 103"/>
          <p:cNvGrpSpPr>
            <a:grpSpLocks/>
          </p:cNvGrpSpPr>
          <p:nvPr/>
        </p:nvGrpSpPr>
        <p:grpSpPr bwMode="auto">
          <a:xfrm>
            <a:off x="2242567" y="4699444"/>
            <a:ext cx="1524467" cy="715433"/>
            <a:chOff x="3964" y="2071"/>
            <a:chExt cx="1484" cy="330"/>
          </a:xfrm>
        </p:grpSpPr>
        <p:sp>
          <p:nvSpPr>
            <p:cNvPr id="105" name="AutoShape 58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 algn="ctr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106" name="AutoShape 59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DDDDDD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9999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</p:grpSp>
      <p:grpSp>
        <p:nvGrpSpPr>
          <p:cNvPr id="107" name="Group 106"/>
          <p:cNvGrpSpPr>
            <a:grpSpLocks/>
          </p:cNvGrpSpPr>
          <p:nvPr/>
        </p:nvGrpSpPr>
        <p:grpSpPr bwMode="auto">
          <a:xfrm>
            <a:off x="696390" y="2473401"/>
            <a:ext cx="1711325" cy="715433"/>
            <a:chOff x="3964" y="2071"/>
            <a:chExt cx="1484" cy="330"/>
          </a:xfrm>
        </p:grpSpPr>
        <p:sp>
          <p:nvSpPr>
            <p:cNvPr id="108" name="AutoShape 72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 algn="ctr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109" name="AutoShape 73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DDDDDD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9999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</p:grpSp>
      <p:sp>
        <p:nvSpPr>
          <p:cNvPr id="110" name="Text Box 83"/>
          <p:cNvSpPr txBox="1">
            <a:spLocks noChangeArrowheads="1"/>
          </p:cNvSpPr>
          <p:nvPr/>
        </p:nvSpPr>
        <p:spPr bwMode="black">
          <a:xfrm>
            <a:off x="2252091" y="4845493"/>
            <a:ext cx="147498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rgbClr val="B1AD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200" b="0" i="0" dirty="0" smtClean="0"/>
              <a:t>Detailed Design</a:t>
            </a:r>
            <a:endParaRPr lang="en-US" altLang="en-US" sz="1200" b="0" i="0" dirty="0"/>
          </a:p>
        </p:txBody>
      </p:sp>
      <p:sp>
        <p:nvSpPr>
          <p:cNvPr id="111" name="Text Box 95"/>
          <p:cNvSpPr txBox="1">
            <a:spLocks noChangeArrowheads="1"/>
          </p:cNvSpPr>
          <p:nvPr/>
        </p:nvSpPr>
        <p:spPr bwMode="black">
          <a:xfrm>
            <a:off x="826564" y="2524201"/>
            <a:ext cx="14605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rgbClr val="B1AD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200" i="0" dirty="0" smtClean="0"/>
              <a:t>Analyze Requirements</a:t>
            </a:r>
            <a:endParaRPr lang="en-US" altLang="en-US" sz="1200" i="0" dirty="0"/>
          </a:p>
        </p:txBody>
      </p:sp>
      <p:grpSp>
        <p:nvGrpSpPr>
          <p:cNvPr id="112" name="Group 111"/>
          <p:cNvGrpSpPr>
            <a:grpSpLocks/>
          </p:cNvGrpSpPr>
          <p:nvPr/>
        </p:nvGrpSpPr>
        <p:grpSpPr bwMode="auto">
          <a:xfrm>
            <a:off x="1522257" y="3587910"/>
            <a:ext cx="1711325" cy="715433"/>
            <a:chOff x="3964" y="2071"/>
            <a:chExt cx="1484" cy="330"/>
          </a:xfrm>
        </p:grpSpPr>
        <p:sp>
          <p:nvSpPr>
            <p:cNvPr id="113" name="AutoShape 72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 algn="ctr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114" name="AutoShape 73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DDDDDD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9999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</p:grpSp>
      <p:sp>
        <p:nvSpPr>
          <p:cNvPr id="115" name="Text Box 95"/>
          <p:cNvSpPr txBox="1">
            <a:spLocks noChangeArrowheads="1"/>
          </p:cNvSpPr>
          <p:nvPr/>
        </p:nvSpPr>
        <p:spPr bwMode="black">
          <a:xfrm>
            <a:off x="1652431" y="3651410"/>
            <a:ext cx="14605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rgbClr val="B1AD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200" i="0" dirty="0" smtClean="0"/>
              <a:t>Conceptual Design</a:t>
            </a:r>
            <a:endParaRPr lang="en-US" altLang="en-US" sz="1200" i="0" dirty="0"/>
          </a:p>
        </p:txBody>
      </p:sp>
      <p:grpSp>
        <p:nvGrpSpPr>
          <p:cNvPr id="116" name="Group 115"/>
          <p:cNvGrpSpPr>
            <a:grpSpLocks/>
          </p:cNvGrpSpPr>
          <p:nvPr/>
        </p:nvGrpSpPr>
        <p:grpSpPr bwMode="auto">
          <a:xfrm>
            <a:off x="5197212" y="4638040"/>
            <a:ext cx="1529732" cy="715433"/>
            <a:chOff x="3964" y="2071"/>
            <a:chExt cx="1484" cy="330"/>
          </a:xfrm>
        </p:grpSpPr>
        <p:sp>
          <p:nvSpPr>
            <p:cNvPr id="117" name="AutoShape 58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 algn="ctr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118" name="AutoShape 59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DDDDDD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9999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</p:grpSp>
      <p:grpSp>
        <p:nvGrpSpPr>
          <p:cNvPr id="119" name="Group 118"/>
          <p:cNvGrpSpPr>
            <a:grpSpLocks/>
          </p:cNvGrpSpPr>
          <p:nvPr/>
        </p:nvGrpSpPr>
        <p:grpSpPr bwMode="auto">
          <a:xfrm>
            <a:off x="6718542" y="2433364"/>
            <a:ext cx="1711325" cy="715433"/>
            <a:chOff x="3964" y="2071"/>
            <a:chExt cx="1484" cy="330"/>
          </a:xfrm>
        </p:grpSpPr>
        <p:sp>
          <p:nvSpPr>
            <p:cNvPr id="120" name="AutoShape 72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 algn="ctr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121" name="AutoShape 73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DDDDDD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9999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</p:grpSp>
      <p:sp>
        <p:nvSpPr>
          <p:cNvPr id="122" name="Text Box 83"/>
          <p:cNvSpPr txBox="1">
            <a:spLocks noChangeArrowheads="1"/>
          </p:cNvSpPr>
          <p:nvPr/>
        </p:nvSpPr>
        <p:spPr bwMode="black">
          <a:xfrm>
            <a:off x="5169196" y="4720589"/>
            <a:ext cx="149742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rgbClr val="B1AD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200" b="0" i="0" dirty="0" smtClean="0"/>
              <a:t>Unit Test Cases Execution</a:t>
            </a:r>
            <a:endParaRPr lang="en-US" altLang="en-US" sz="1200" b="0" i="0" dirty="0"/>
          </a:p>
        </p:txBody>
      </p:sp>
      <p:sp>
        <p:nvSpPr>
          <p:cNvPr id="123" name="Text Box 95"/>
          <p:cNvSpPr txBox="1">
            <a:spLocks noChangeArrowheads="1"/>
          </p:cNvSpPr>
          <p:nvPr/>
        </p:nvSpPr>
        <p:spPr bwMode="black">
          <a:xfrm>
            <a:off x="6848716" y="2496864"/>
            <a:ext cx="14605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rgbClr val="B1AD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200" i="0" dirty="0" smtClean="0"/>
              <a:t>System Test Execution</a:t>
            </a:r>
            <a:endParaRPr lang="en-US" altLang="en-US" sz="1200" i="0" dirty="0"/>
          </a:p>
        </p:txBody>
      </p:sp>
      <p:grpSp>
        <p:nvGrpSpPr>
          <p:cNvPr id="124" name="Group 123"/>
          <p:cNvGrpSpPr>
            <a:grpSpLocks/>
          </p:cNvGrpSpPr>
          <p:nvPr/>
        </p:nvGrpSpPr>
        <p:grpSpPr bwMode="auto">
          <a:xfrm>
            <a:off x="5937285" y="3592209"/>
            <a:ext cx="1711325" cy="715433"/>
            <a:chOff x="3964" y="2071"/>
            <a:chExt cx="1484" cy="330"/>
          </a:xfrm>
        </p:grpSpPr>
        <p:sp>
          <p:nvSpPr>
            <p:cNvPr id="125" name="AutoShape 72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12700" algn="ctr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126" name="AutoShape 73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rgbClr val="DDDDDD">
                    <a:alpha val="70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rgbClr val="999999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</p:grpSp>
      <p:sp>
        <p:nvSpPr>
          <p:cNvPr id="127" name="Text Box 95"/>
          <p:cNvSpPr txBox="1">
            <a:spLocks noChangeArrowheads="1"/>
          </p:cNvSpPr>
          <p:nvPr/>
        </p:nvSpPr>
        <p:spPr bwMode="black">
          <a:xfrm>
            <a:off x="6067460" y="3630309"/>
            <a:ext cx="14605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rgbClr val="B1AD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200" i="0" dirty="0" smtClean="0"/>
              <a:t>Integration Test Cases Execution</a:t>
            </a:r>
            <a:endParaRPr lang="en-US" altLang="en-US" sz="1200" i="0" dirty="0"/>
          </a:p>
        </p:txBody>
      </p:sp>
      <p:sp>
        <p:nvSpPr>
          <p:cNvPr id="131" name="Text Box 95"/>
          <p:cNvSpPr txBox="1">
            <a:spLocks noChangeArrowheads="1"/>
          </p:cNvSpPr>
          <p:nvPr/>
        </p:nvSpPr>
        <p:spPr bwMode="black">
          <a:xfrm>
            <a:off x="7253373" y="1389618"/>
            <a:ext cx="14605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rgbClr val="B1AD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200" i="0" dirty="0" smtClean="0"/>
              <a:t>Acceptance Test Execution </a:t>
            </a:r>
            <a:endParaRPr lang="en-US" altLang="en-US" sz="1200" i="0" dirty="0"/>
          </a:p>
        </p:txBody>
      </p:sp>
      <p:sp>
        <p:nvSpPr>
          <p:cNvPr id="140" name="Text Box 95"/>
          <p:cNvSpPr txBox="1">
            <a:spLocks noChangeArrowheads="1"/>
          </p:cNvSpPr>
          <p:nvPr/>
        </p:nvSpPr>
        <p:spPr bwMode="black">
          <a:xfrm>
            <a:off x="427092" y="1489937"/>
            <a:ext cx="14605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rgbClr val="B1AD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sz="1200" i="0" dirty="0" smtClean="0"/>
              <a:t>Requirements</a:t>
            </a:r>
            <a:endParaRPr lang="en-US" altLang="en-US" sz="1200" i="0" dirty="0"/>
          </a:p>
        </p:txBody>
      </p:sp>
      <p:sp>
        <p:nvSpPr>
          <p:cNvPr id="145" name="Text Box 82">
            <a:extLst/>
          </p:cNvPr>
          <p:cNvSpPr txBox="1">
            <a:spLocks noChangeArrowheads="1"/>
          </p:cNvSpPr>
          <p:nvPr/>
        </p:nvSpPr>
        <p:spPr bwMode="black">
          <a:xfrm>
            <a:off x="3435547" y="2647887"/>
            <a:ext cx="202069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172E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200" b="1" i="0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System Test Cases</a:t>
            </a:r>
            <a:endParaRPr lang="en-US" sz="1200" b="1" i="0" dirty="0">
              <a:solidFill>
                <a:srgbClr val="CC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146" name="Text Box 82">
            <a:extLst/>
          </p:cNvPr>
          <p:cNvSpPr txBox="1">
            <a:spLocks noChangeArrowheads="1"/>
          </p:cNvSpPr>
          <p:nvPr/>
        </p:nvSpPr>
        <p:spPr bwMode="black">
          <a:xfrm>
            <a:off x="3676569" y="3719028"/>
            <a:ext cx="170394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172E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200" b="1" i="0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Integration Test Cases</a:t>
            </a:r>
            <a:endParaRPr lang="en-US" sz="1200" b="1" i="0" dirty="0">
              <a:solidFill>
                <a:srgbClr val="CC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147" name="Text Box 82">
            <a:extLst/>
          </p:cNvPr>
          <p:cNvSpPr txBox="1">
            <a:spLocks noChangeArrowheads="1"/>
          </p:cNvSpPr>
          <p:nvPr/>
        </p:nvSpPr>
        <p:spPr bwMode="black">
          <a:xfrm>
            <a:off x="4075007" y="4802480"/>
            <a:ext cx="86555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172E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200" b="1" i="0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Unit Test Cases</a:t>
            </a:r>
            <a:endParaRPr lang="en-US" sz="1200" b="1" i="0" dirty="0">
              <a:solidFill>
                <a:srgbClr val="CC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cxnSp>
        <p:nvCxnSpPr>
          <p:cNvPr id="151" name="Straight Connector 150"/>
          <p:cNvCxnSpPr>
            <a:stCxn id="55" idx="3"/>
            <a:endCxn id="47" idx="1"/>
          </p:cNvCxnSpPr>
          <p:nvPr/>
        </p:nvCxnSpPr>
        <p:spPr>
          <a:xfrm>
            <a:off x="1959084" y="1686261"/>
            <a:ext cx="920474" cy="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47" idx="3"/>
            <a:endCxn id="83" idx="1"/>
          </p:cNvCxnSpPr>
          <p:nvPr/>
        </p:nvCxnSpPr>
        <p:spPr>
          <a:xfrm>
            <a:off x="6032951" y="1686862"/>
            <a:ext cx="1144067" cy="4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V="1">
            <a:off x="2407715" y="2791081"/>
            <a:ext cx="1158117" cy="1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145" idx="3"/>
            <a:endCxn id="120" idx="1"/>
          </p:cNvCxnSpPr>
          <p:nvPr/>
        </p:nvCxnSpPr>
        <p:spPr>
          <a:xfrm>
            <a:off x="5456240" y="2786387"/>
            <a:ext cx="1262302" cy="4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stCxn id="113" idx="3"/>
            <a:endCxn id="146" idx="1"/>
          </p:cNvCxnSpPr>
          <p:nvPr/>
        </p:nvCxnSpPr>
        <p:spPr>
          <a:xfrm>
            <a:off x="3233582" y="3945627"/>
            <a:ext cx="442987" cy="42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stCxn id="146" idx="3"/>
            <a:endCxn id="125" idx="1"/>
          </p:cNvCxnSpPr>
          <p:nvPr/>
        </p:nvCxnSpPr>
        <p:spPr>
          <a:xfrm>
            <a:off x="5380510" y="3949861"/>
            <a:ext cx="556775" cy="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147" idx="1"/>
          </p:cNvCxnSpPr>
          <p:nvPr/>
        </p:nvCxnSpPr>
        <p:spPr>
          <a:xfrm flipH="1">
            <a:off x="3804437" y="5033313"/>
            <a:ext cx="2705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47" idx="3"/>
          </p:cNvCxnSpPr>
          <p:nvPr/>
        </p:nvCxnSpPr>
        <p:spPr>
          <a:xfrm>
            <a:off x="4940560" y="5033313"/>
            <a:ext cx="273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5" idx="2"/>
          </p:cNvCxnSpPr>
          <p:nvPr/>
        </p:nvCxnSpPr>
        <p:spPr>
          <a:xfrm>
            <a:off x="1160572" y="2043977"/>
            <a:ext cx="320210" cy="452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1887592" y="3177422"/>
            <a:ext cx="320210" cy="410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2590800" y="4303343"/>
            <a:ext cx="288758" cy="396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3233582" y="5408971"/>
            <a:ext cx="332250" cy="471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V="1">
            <a:off x="5622256" y="5353473"/>
            <a:ext cx="295651" cy="474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V="1">
            <a:off x="6334198" y="4286580"/>
            <a:ext cx="224974" cy="351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V="1">
            <a:off x="6946833" y="3138563"/>
            <a:ext cx="295651" cy="453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flipV="1">
            <a:off x="7527960" y="2049237"/>
            <a:ext cx="225390" cy="384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92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3398732" y="555892"/>
            <a:ext cx="5953254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7" y="269967"/>
            <a:ext cx="2510090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Testing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Tools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2" name="Picture 2" descr="Káº¿t quáº£ hÃ¬nh áº£nh cho microsOft excel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059" y="1925129"/>
            <a:ext cx="1146412" cy="152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1604667" y="3937372"/>
            <a:ext cx="1904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Microsoft</a:t>
            </a:r>
            <a:r>
              <a:rPr lang="en-US" sz="2000" dirty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b="1" dirty="0" smtClean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Excel</a:t>
            </a:r>
            <a:endParaRPr lang="en-US" sz="2000" b="1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76770" y="4470853"/>
            <a:ext cx="1696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Write and manage </a:t>
            </a:r>
          </a:p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test case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411184" y="3937372"/>
            <a:ext cx="1141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Postman</a:t>
            </a:r>
            <a:endParaRPr lang="en-US" b="1" dirty="0" smtClean="0">
              <a:latin typeface="Quattrocento Sans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184359" y="4470853"/>
            <a:ext cx="1696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Unit test </a:t>
            </a:r>
          </a:p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&amp; performance test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3" name="Picture 10" descr="Káº¿t quáº£ hÃ¬nh áº£nh cho postma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359" y="1925128"/>
            <a:ext cx="1696297" cy="152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76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ctrTitle" idx="4294967295"/>
          </p:nvPr>
        </p:nvSpPr>
        <p:spPr>
          <a:xfrm>
            <a:off x="1951576" y="3788731"/>
            <a:ext cx="5240999" cy="154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 smtClean="0">
                <a:highlight>
                  <a:srgbClr val="FFCD00"/>
                </a:highlight>
              </a:rPr>
              <a:t>Introduction</a:t>
            </a:r>
            <a:endParaRPr lang="en" sz="4800" dirty="0">
              <a:highlight>
                <a:srgbClr val="FFCD00"/>
              </a:highlight>
            </a:endParaRPr>
          </a:p>
        </p:txBody>
      </p:sp>
      <p:cxnSp>
        <p:nvCxnSpPr>
          <p:cNvPr id="124" name="Shape 124"/>
          <p:cNvCxnSpPr/>
          <p:nvPr/>
        </p:nvCxnSpPr>
        <p:spPr>
          <a:xfrm>
            <a:off x="-6025" y="2224971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5" name="Shape 125"/>
          <p:cNvSpPr/>
          <p:nvPr/>
        </p:nvSpPr>
        <p:spPr>
          <a:xfrm>
            <a:off x="3470325" y="626815"/>
            <a:ext cx="2203499" cy="2937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22"/>
          <p:cNvSpPr txBox="1">
            <a:spLocks/>
          </p:cNvSpPr>
          <p:nvPr/>
        </p:nvSpPr>
        <p:spPr>
          <a:xfrm>
            <a:off x="3421493" y="1286634"/>
            <a:ext cx="2247768" cy="16277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" sz="11500" dirty="0" smtClean="0">
                <a:highlight>
                  <a:srgbClr val="FFCD00"/>
                </a:highlight>
              </a:rPr>
              <a:t>1</a:t>
            </a:r>
            <a:endParaRPr lang="en" sz="11500" dirty="0">
              <a:highlight>
                <a:srgbClr val="FFCD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7936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4436533" y="555892"/>
            <a:ext cx="5553628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7" y="269967"/>
            <a:ext cx="2909716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Testing Server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3325482" y="6480774"/>
            <a:ext cx="19736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i="1" dirty="0" smtClean="0">
                <a:latin typeface="Lora" panose="020B0604020202020204" charset="0"/>
              </a:rPr>
              <a:t>Test API register user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057" y="900763"/>
            <a:ext cx="3768871" cy="41566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33" y="900763"/>
            <a:ext cx="3400116" cy="4500877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4934056" y="5146529"/>
            <a:ext cx="24080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2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Expected Output</a:t>
            </a:r>
            <a:endParaRPr lang="en" sz="1200" b="1" dirty="0" smtClean="0">
              <a:latin typeface="Lora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b="1" dirty="0" smtClean="0">
                <a:latin typeface="Lora" panose="020B0604020202020204" charset="0"/>
              </a:rPr>
              <a:t>Http Status: </a:t>
            </a:r>
            <a:r>
              <a:rPr lang="en-US" sz="1200" b="1" dirty="0" smtClean="0">
                <a:solidFill>
                  <a:srgbClr val="00B050"/>
                </a:solidFill>
                <a:latin typeface="Lora" panose="020B0604020202020204" charset="0"/>
              </a:rPr>
              <a:t>200 OK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b="1" dirty="0" smtClean="0">
                <a:solidFill>
                  <a:schemeClr val="tx1"/>
                </a:solidFill>
                <a:latin typeface="Lora" panose="020B0604020202020204" charset="0"/>
              </a:rPr>
              <a:t>Response Body: Username</a:t>
            </a:r>
            <a:endParaRPr lang="en-US" sz="1200" b="1" dirty="0">
              <a:solidFill>
                <a:schemeClr val="tx1"/>
              </a:solidFill>
              <a:latin typeface="Lora" panose="020B060402020202020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50671" y="5516336"/>
            <a:ext cx="24817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2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Actual Output</a:t>
            </a:r>
            <a:endParaRPr lang="en" sz="1200" b="1" dirty="0" smtClean="0">
              <a:latin typeface="Lora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b="1" dirty="0" smtClean="0">
                <a:latin typeface="Lora" panose="020B0604020202020204" charset="0"/>
              </a:rPr>
              <a:t>Http Status: </a:t>
            </a:r>
            <a:r>
              <a:rPr lang="en-US" sz="1200" b="1" dirty="0" smtClean="0">
                <a:solidFill>
                  <a:srgbClr val="FF0000"/>
                </a:solidFill>
                <a:latin typeface="Lora" panose="020B0604020202020204" charset="0"/>
              </a:rPr>
              <a:t>404 Not Found</a:t>
            </a:r>
            <a:endParaRPr lang="en-US" sz="1200" b="1" dirty="0">
              <a:solidFill>
                <a:schemeClr val="tx1"/>
              </a:solidFill>
              <a:latin typeface="Lo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50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3505200" y="555893"/>
            <a:ext cx="6303986" cy="26068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7" y="269967"/>
            <a:ext cx="2510090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Testing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Stages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376105"/>
              </p:ext>
            </p:extLst>
          </p:nvPr>
        </p:nvGraphicFramePr>
        <p:xfrm>
          <a:off x="723900" y="1712825"/>
          <a:ext cx="7972425" cy="36307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1230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402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4023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0289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97675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67795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500" dirty="0">
                          <a:effectLst/>
                        </a:rPr>
                        <a:t>Types of test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500" dirty="0">
                          <a:effectLst/>
                        </a:rPr>
                        <a:t>Stages of test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62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500" dirty="0">
                          <a:effectLst/>
                        </a:rPr>
                        <a:t>Unit test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500">
                          <a:effectLst/>
                        </a:rPr>
                        <a:t>Intergration test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500">
                          <a:effectLst/>
                        </a:rPr>
                        <a:t>System test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500">
                          <a:effectLst/>
                        </a:rPr>
                        <a:t>Acceptance test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500">
                          <a:effectLst/>
                        </a:rPr>
                        <a:t>Function test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vi-VN" sz="1500" dirty="0">
                          <a:effectLst/>
                        </a:rPr>
                        <a:t> 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vi-VN" sz="1500" dirty="0">
                          <a:effectLst/>
                        </a:rPr>
                        <a:t> 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vi-VN" sz="1500" dirty="0" smtClean="0">
                          <a:effectLst/>
                        </a:rPr>
                        <a:t> 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vi-VN" sz="1500">
                          <a:effectLst/>
                        </a:rPr>
                        <a:t> 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334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500">
                          <a:effectLst/>
                        </a:rPr>
                        <a:t>GUI test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None/>
                      </a:pPr>
                      <a:r>
                        <a:rPr lang="vi-VN" sz="1500" dirty="0">
                          <a:effectLst/>
                        </a:rPr>
                        <a:t> 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vi-VN" sz="1500" dirty="0">
                          <a:effectLst/>
                        </a:rPr>
                        <a:t> 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vi-VN" sz="1500" dirty="0">
                          <a:effectLst/>
                        </a:rPr>
                        <a:t> 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vi-VN" sz="1500">
                          <a:effectLst/>
                        </a:rPr>
                        <a:t> 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500">
                          <a:effectLst/>
                        </a:rPr>
                        <a:t>Performance test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500">
                          <a:effectLst/>
                        </a:rPr>
                        <a:t> 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500" dirty="0">
                          <a:effectLst/>
                        </a:rPr>
                        <a:t> 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vi-VN" sz="1500" dirty="0">
                          <a:effectLst/>
                        </a:rPr>
                        <a:t> 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vi-VN" sz="1500" dirty="0">
                          <a:effectLst/>
                        </a:rPr>
                        <a:t> 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27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4436533" y="555892"/>
            <a:ext cx="5553628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7" y="269967"/>
            <a:ext cx="2909716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Testing </a:t>
            </a:r>
            <a:r>
              <a:rPr lang="e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Environments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3" name="Picture 32" descr="Káº¿t quáº£ hÃ¬nh áº£nh cho samsung not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44" y="1729440"/>
            <a:ext cx="1314206" cy="183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Káº¿t quáº£ hÃ¬nh áº£nh cho samsung a5 Äe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503" y="1593285"/>
            <a:ext cx="1360955" cy="1968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16"/>
          <p:cNvSpPr txBox="1"/>
          <p:nvPr/>
        </p:nvSpPr>
        <p:spPr>
          <a:xfrm>
            <a:off x="570612" y="3561401"/>
            <a:ext cx="3239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Samsung Galaxy Note 8</a:t>
            </a:r>
          </a:p>
        </p:txBody>
      </p:sp>
      <p:sp>
        <p:nvSpPr>
          <p:cNvPr id="41" name="TextBox 18"/>
          <p:cNvSpPr txBox="1"/>
          <p:nvPr/>
        </p:nvSpPr>
        <p:spPr>
          <a:xfrm>
            <a:off x="4981483" y="3607916"/>
            <a:ext cx="2889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Samsung Galaxy A5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570613" y="1175008"/>
            <a:ext cx="33251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1600" b="1" i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Android 8.0 Oreo</a:t>
            </a:r>
            <a:endParaRPr lang="en-US" sz="1600" i="1" dirty="0">
              <a:latin typeface="Agency FB" panose="020B0503020202020204" pitchFamily="34" charset="0"/>
            </a:endParaRPr>
          </a:p>
        </p:txBody>
      </p:sp>
      <p:sp>
        <p:nvSpPr>
          <p:cNvPr id="43" name="TextBox 20"/>
          <p:cNvSpPr txBox="1"/>
          <p:nvPr/>
        </p:nvSpPr>
        <p:spPr>
          <a:xfrm>
            <a:off x="1885380" y="1747194"/>
            <a:ext cx="28771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Screen Weight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: 6.3 inch</a:t>
            </a:r>
          </a:p>
          <a:p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Display Resolution : 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Full HD+ </a:t>
            </a:r>
            <a:r>
              <a:rPr lang="en-US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2220x1080)</a:t>
            </a:r>
          </a:p>
          <a:p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CPU: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4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Exynos</a:t>
            </a:r>
            <a:r>
              <a:rPr lang="en-US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8895 8 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core 64-bit</a:t>
            </a:r>
          </a:p>
        </p:txBody>
      </p:sp>
      <p:sp>
        <p:nvSpPr>
          <p:cNvPr id="44" name="TextBox 21"/>
          <p:cNvSpPr txBox="1"/>
          <p:nvPr/>
        </p:nvSpPr>
        <p:spPr>
          <a:xfrm>
            <a:off x="6250033" y="1639801"/>
            <a:ext cx="27510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Screen Weight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: 5.2 inch</a:t>
            </a:r>
          </a:p>
          <a:p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Display Resolution : 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Full HD (1920x1080)</a:t>
            </a:r>
          </a:p>
          <a:p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CPU: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4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Exynos</a:t>
            </a:r>
            <a:r>
              <a:rPr lang="en-US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7880 8 core 64-bit</a:t>
            </a:r>
          </a:p>
        </p:txBody>
      </p:sp>
      <p:sp>
        <p:nvSpPr>
          <p:cNvPr id="45" name="TextBox 26"/>
          <p:cNvSpPr txBox="1"/>
          <p:nvPr/>
        </p:nvSpPr>
        <p:spPr>
          <a:xfrm>
            <a:off x="570613" y="4134490"/>
            <a:ext cx="35161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1600" b="1" i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Android 6.0 Marshmallow</a:t>
            </a:r>
            <a:endParaRPr lang="en-US" sz="1600" i="1" dirty="0">
              <a:latin typeface="Agency FB" panose="020B0503020202020204" pitchFamily="34" charset="0"/>
            </a:endParaRPr>
          </a:p>
        </p:txBody>
      </p:sp>
      <p:sp>
        <p:nvSpPr>
          <p:cNvPr id="46" name="TextBox 27"/>
          <p:cNvSpPr txBox="1"/>
          <p:nvPr/>
        </p:nvSpPr>
        <p:spPr>
          <a:xfrm>
            <a:off x="1780732" y="4666337"/>
            <a:ext cx="257508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Screen Weight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: 5.2 inch</a:t>
            </a:r>
          </a:p>
          <a:p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Display Resolution : 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Full HD (1920x1080)</a:t>
            </a:r>
          </a:p>
          <a:p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CPU:</a:t>
            </a:r>
            <a:r>
              <a:rPr lang="en-US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Snapdragon 808 16 core 64-bit</a:t>
            </a:r>
          </a:p>
        </p:txBody>
      </p:sp>
      <p:pic>
        <p:nvPicPr>
          <p:cNvPr id="47" name="Picture 46" descr="HÃ¬nh áº£nh cÃ³ liÃªn qua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49" y="4578256"/>
            <a:ext cx="1393801" cy="200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614878" y="6434105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Nexus 5x</a:t>
            </a:r>
          </a:p>
        </p:txBody>
      </p:sp>
    </p:spTree>
    <p:extLst>
      <p:ext uri="{BB962C8B-B14F-4D97-AF65-F5344CB8AC3E}">
        <p14:creationId xmlns:p14="http://schemas.microsoft.com/office/powerpoint/2010/main" val="264514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>
            <a:stCxn id="21" idx="3"/>
          </p:cNvCxnSpPr>
          <p:nvPr/>
        </p:nvCxnSpPr>
        <p:spPr>
          <a:xfrm flipV="1">
            <a:off x="4436533" y="555892"/>
            <a:ext cx="5553628" cy="447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7" y="269967"/>
            <a:ext cx="2909716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Test Case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2" name="Picture 31"/>
          <p:cNvPicPr/>
          <p:nvPr/>
        </p:nvPicPr>
        <p:blipFill>
          <a:blip r:embed="rId3"/>
          <a:stretch>
            <a:fillRect/>
          </a:stretch>
        </p:blipFill>
        <p:spPr>
          <a:xfrm>
            <a:off x="164086" y="1056760"/>
            <a:ext cx="8857994" cy="48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7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3505200" y="555893"/>
            <a:ext cx="6303986" cy="26068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7" y="269967"/>
            <a:ext cx="2510090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Testing Report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2" name="Picture 31"/>
          <p:cNvPicPr/>
          <p:nvPr/>
        </p:nvPicPr>
        <p:blipFill>
          <a:blip r:embed="rId3"/>
          <a:stretch>
            <a:fillRect/>
          </a:stretch>
        </p:blipFill>
        <p:spPr>
          <a:xfrm>
            <a:off x="1046364" y="1229083"/>
            <a:ext cx="4366465" cy="287197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53355" y="687569"/>
            <a:ext cx="15566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8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Interation 1</a:t>
            </a:r>
            <a:endParaRPr lang="en-US" sz="1800" b="1" dirty="0"/>
          </a:p>
        </p:txBody>
      </p:sp>
      <p:sp>
        <p:nvSpPr>
          <p:cNvPr id="3" name="Rectangle 2"/>
          <p:cNvSpPr/>
          <p:nvPr/>
        </p:nvSpPr>
        <p:spPr>
          <a:xfrm>
            <a:off x="6253076" y="2136325"/>
            <a:ext cx="8082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Phase 1</a:t>
            </a:r>
            <a:endParaRPr lang="en-US" dirty="0"/>
          </a:p>
        </p:txBody>
      </p:sp>
      <p:pic>
        <p:nvPicPr>
          <p:cNvPr id="33" name="Picture 32"/>
          <p:cNvPicPr/>
          <p:nvPr/>
        </p:nvPicPr>
        <p:blipFill>
          <a:blip r:embed="rId4"/>
          <a:stretch>
            <a:fillRect/>
          </a:stretch>
        </p:blipFill>
        <p:spPr>
          <a:xfrm>
            <a:off x="4598848" y="4101059"/>
            <a:ext cx="4347914" cy="2756941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3292885" y="5274345"/>
            <a:ext cx="8322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Phase 2</a:t>
            </a:r>
            <a:endParaRPr lang="en-US" dirty="0"/>
          </a:p>
        </p:txBody>
      </p:sp>
      <p:grpSp>
        <p:nvGrpSpPr>
          <p:cNvPr id="36" name="Shape 414"/>
          <p:cNvGrpSpPr/>
          <p:nvPr/>
        </p:nvGrpSpPr>
        <p:grpSpPr>
          <a:xfrm>
            <a:off x="7018437" y="726043"/>
            <a:ext cx="182748" cy="299667"/>
            <a:chOff x="590250" y="244200"/>
            <a:chExt cx="407975" cy="532175"/>
          </a:xfrm>
        </p:grpSpPr>
        <p:sp>
          <p:nvSpPr>
            <p:cNvPr id="3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7165938" y="569466"/>
            <a:ext cx="1780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279 test cases</a:t>
            </a:r>
            <a:endParaRPr lang="en-US" sz="2400" dirty="0">
              <a:latin typeface="Agency FB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389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3505200" y="555893"/>
            <a:ext cx="6303986" cy="26068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7" y="269967"/>
            <a:ext cx="2510090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Testing Report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3" name="Picture 32"/>
          <p:cNvPicPr/>
          <p:nvPr/>
        </p:nvPicPr>
        <p:blipFill>
          <a:blip r:embed="rId3"/>
          <a:stretch>
            <a:fillRect/>
          </a:stretch>
        </p:blipFill>
        <p:spPr>
          <a:xfrm>
            <a:off x="980903" y="1320147"/>
            <a:ext cx="4376560" cy="2491604"/>
          </a:xfrm>
          <a:prstGeom prst="rect">
            <a:avLst/>
          </a:prstGeom>
        </p:spPr>
      </p:pic>
      <p:pic>
        <p:nvPicPr>
          <p:cNvPr id="34" name="Picture 33"/>
          <p:cNvPicPr/>
          <p:nvPr/>
        </p:nvPicPr>
        <p:blipFill>
          <a:blip r:embed="rId4"/>
          <a:stretch>
            <a:fillRect/>
          </a:stretch>
        </p:blipFill>
        <p:spPr>
          <a:xfrm>
            <a:off x="4599159" y="3811751"/>
            <a:ext cx="4361834" cy="2947132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4253355" y="687569"/>
            <a:ext cx="15566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8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Interation 2</a:t>
            </a:r>
            <a:endParaRPr lang="en-US" sz="1800" b="1" dirty="0"/>
          </a:p>
        </p:txBody>
      </p:sp>
      <p:sp>
        <p:nvSpPr>
          <p:cNvPr id="36" name="Rectangle 35"/>
          <p:cNvSpPr/>
          <p:nvPr/>
        </p:nvSpPr>
        <p:spPr>
          <a:xfrm>
            <a:off x="6253076" y="2136325"/>
            <a:ext cx="8082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Phase 1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292885" y="5274345"/>
            <a:ext cx="8322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Phase 2</a:t>
            </a:r>
            <a:endParaRPr lang="en-US" dirty="0"/>
          </a:p>
        </p:txBody>
      </p:sp>
      <p:grpSp>
        <p:nvGrpSpPr>
          <p:cNvPr id="38" name="Shape 414"/>
          <p:cNvGrpSpPr/>
          <p:nvPr/>
        </p:nvGrpSpPr>
        <p:grpSpPr>
          <a:xfrm>
            <a:off x="7018437" y="726043"/>
            <a:ext cx="182748" cy="299667"/>
            <a:chOff x="590250" y="244200"/>
            <a:chExt cx="407975" cy="532175"/>
          </a:xfrm>
        </p:grpSpPr>
        <p:sp>
          <p:nvSpPr>
            <p:cNvPr id="39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7165938" y="569466"/>
            <a:ext cx="1526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46 test cases</a:t>
            </a:r>
            <a:endParaRPr lang="en-US" sz="2400" dirty="0">
              <a:latin typeface="Agency FB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25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3771900" y="555893"/>
            <a:ext cx="6037286" cy="1357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7" y="327117"/>
            <a:ext cx="2510090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en" sz="2000" b="1" dirty="0" smtClean="0">
                <a:latin typeface="Lora" panose="020B0604020202020204" charset="0"/>
              </a:rPr>
              <a:t>Acceptance </a:t>
            </a:r>
            <a:r>
              <a:rPr lang="vi-VN" sz="2000" b="1" dirty="0" smtClean="0">
                <a:highlight>
                  <a:srgbClr val="FFCD00"/>
                </a:highlight>
                <a:latin typeface="Lora" panose="020B0604020202020204" charset="0"/>
                <a:ea typeface="Arial Unicode MS" panose="020B0604020202020204" pitchFamily="34" charset="-128"/>
              </a:rPr>
              <a:t>Test</a:t>
            </a:r>
            <a:endParaRPr lang="en-US" sz="2000" b="1" dirty="0"/>
          </a:p>
          <a:p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988" y="1152525"/>
            <a:ext cx="5972175" cy="5205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878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124"/>
          <p:cNvCxnSpPr/>
          <p:nvPr/>
        </p:nvCxnSpPr>
        <p:spPr>
          <a:xfrm flipV="1">
            <a:off x="3024300" y="555893"/>
            <a:ext cx="6303986" cy="26068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24"/>
          <p:cNvCxnSpPr/>
          <p:nvPr/>
        </p:nvCxnSpPr>
        <p:spPr>
          <a:xfrm flipV="1">
            <a:off x="-245660" y="555996"/>
            <a:ext cx="1726442" cy="1346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70"/>
          <p:cNvSpPr/>
          <p:nvPr/>
        </p:nvSpPr>
        <p:spPr>
          <a:xfrm>
            <a:off x="847833" y="241003"/>
            <a:ext cx="462536" cy="62977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00"/>
          <p:cNvSpPr txBox="1">
            <a:spLocks/>
          </p:cNvSpPr>
          <p:nvPr/>
        </p:nvSpPr>
        <p:spPr>
          <a:xfrm>
            <a:off x="1526817" y="269967"/>
            <a:ext cx="2510090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r>
              <a:rPr lang="vi-VN" sz="2000" b="1" dirty="0" smtClean="0">
                <a:latin typeface="Lora" panose="020B0604020202020204" charset="0"/>
              </a:rPr>
              <a:t>Summary</a:t>
            </a:r>
            <a:endParaRPr lang="en" sz="2000" b="1" dirty="0">
              <a:latin typeface="Lora" panose="020B0604020202020204" charset="0"/>
            </a:endParaRPr>
          </a:p>
        </p:txBody>
      </p:sp>
      <p:grpSp>
        <p:nvGrpSpPr>
          <p:cNvPr id="16" name="Shape 414"/>
          <p:cNvGrpSpPr/>
          <p:nvPr/>
        </p:nvGrpSpPr>
        <p:grpSpPr>
          <a:xfrm>
            <a:off x="980903" y="412580"/>
            <a:ext cx="182748" cy="299667"/>
            <a:chOff x="590250" y="244200"/>
            <a:chExt cx="407975" cy="532175"/>
          </a:xfrm>
        </p:grpSpPr>
        <p:sp>
          <p:nvSpPr>
            <p:cNvPr id="17" name="Shape 41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1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1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4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4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42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19" y="1689904"/>
            <a:ext cx="707161" cy="94288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719829" y="1935157"/>
            <a:ext cx="1694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5 members</a:t>
            </a:r>
          </a:p>
        </p:txBody>
      </p:sp>
      <p:pic>
        <p:nvPicPr>
          <p:cNvPr id="5122" name="Picture 2" descr="C:\Users\Chamander\Desktop\icons8-time-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143" y="2696757"/>
            <a:ext cx="600000" cy="83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1719828" y="2833400"/>
            <a:ext cx="1429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4 months</a:t>
            </a:r>
          </a:p>
        </p:txBody>
      </p:sp>
      <p:pic>
        <p:nvPicPr>
          <p:cNvPr id="5123" name="Picture 3" descr="C:\Users\Chamander\Desktop\icons8-work-5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314" y="3709261"/>
            <a:ext cx="520762" cy="72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Shape 376"/>
          <p:cNvSpPr txBox="1">
            <a:spLocks/>
          </p:cNvSpPr>
          <p:nvPr/>
        </p:nvSpPr>
        <p:spPr>
          <a:xfrm>
            <a:off x="4352701" y="1365632"/>
            <a:ext cx="4285692" cy="15388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vi-VN" sz="3600" b="1" i="1" dirty="0" smtClean="0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100</a:t>
            </a:r>
            <a:r>
              <a:rPr lang="vi-VN" sz="3600" b="1" i="1" dirty="0" smtClean="0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%</a:t>
            </a:r>
            <a:r>
              <a:rPr lang="en-US" sz="3600" dirty="0" smtClean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endParaRPr lang="en-US" sz="3600" dirty="0" smtClean="0">
              <a:latin typeface="Quattrocento Sans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ctr">
              <a:spcBef>
                <a:spcPts val="0"/>
              </a:spcBef>
              <a:buNone/>
            </a:pPr>
            <a:r>
              <a:rPr lang="en-US" sz="3600" dirty="0" smtClean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requirements</a:t>
            </a:r>
            <a:endParaRPr lang="vi-VN" sz="3600" b="1" i="1" dirty="0" smtClean="0"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  <a:p>
            <a:pPr algn="ctr">
              <a:spcBef>
                <a:spcPts val="0"/>
              </a:spcBef>
              <a:buFont typeface="Quattrocento Sans"/>
              <a:buNone/>
            </a:pPr>
            <a:r>
              <a:rPr lang="vi-VN" sz="3600" b="1" i="1" dirty="0" smtClean="0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 </a:t>
            </a:r>
            <a:endParaRPr lang="vi-VN" sz="3600" b="1" i="1" dirty="0" smtClean="0">
              <a:latin typeface="Lora"/>
              <a:ea typeface="Lora"/>
              <a:cs typeface="Lora"/>
              <a:sym typeface="Lora"/>
            </a:endParaRPr>
          </a:p>
          <a:p>
            <a:pPr algn="ctr">
              <a:spcBef>
                <a:spcPts val="0"/>
              </a:spcBef>
              <a:buFont typeface="Quattrocento Sans"/>
              <a:buNone/>
            </a:pPr>
            <a:endParaRPr lang="vi-VN" sz="1800" dirty="0">
              <a:solidFill>
                <a:schemeClr val="dk1"/>
              </a:solidFill>
            </a:endParaRPr>
          </a:p>
        </p:txBody>
      </p:sp>
      <p:sp>
        <p:nvSpPr>
          <p:cNvPr id="37" name="Shape 376"/>
          <p:cNvSpPr txBox="1">
            <a:spLocks/>
          </p:cNvSpPr>
          <p:nvPr/>
        </p:nvSpPr>
        <p:spPr>
          <a:xfrm>
            <a:off x="4352701" y="3147557"/>
            <a:ext cx="4285692" cy="15388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vi-VN" sz="3600" b="1" i="1" dirty="0" smtClean="0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95%</a:t>
            </a:r>
            <a:r>
              <a:rPr lang="en-US" sz="3600" dirty="0" smtClean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3600" dirty="0" smtClean="0">
                <a:latin typeface="Quattrocento Sans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quality</a:t>
            </a:r>
            <a:endParaRPr lang="vi-VN" sz="3600" b="1" i="1" dirty="0" smtClean="0"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  <a:p>
            <a:pPr algn="ctr">
              <a:spcBef>
                <a:spcPts val="0"/>
              </a:spcBef>
              <a:buFont typeface="Quattrocento Sans"/>
              <a:buNone/>
            </a:pPr>
            <a:r>
              <a:rPr lang="vi-VN" sz="3600" b="1" i="1" dirty="0" smtClean="0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 </a:t>
            </a:r>
            <a:endParaRPr lang="vi-VN" sz="3600" b="1" i="1" dirty="0" smtClean="0">
              <a:latin typeface="Lora"/>
              <a:ea typeface="Lora"/>
              <a:cs typeface="Lora"/>
              <a:sym typeface="Lora"/>
            </a:endParaRPr>
          </a:p>
          <a:p>
            <a:pPr algn="ctr">
              <a:spcBef>
                <a:spcPts val="0"/>
              </a:spcBef>
              <a:buFont typeface="Quattrocento Sans"/>
              <a:buNone/>
            </a:pPr>
            <a:endParaRPr lang="vi-VN" sz="1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67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>
            <a:spLocks noGrp="1"/>
          </p:cNvSpPr>
          <p:nvPr>
            <p:ph type="subTitle" idx="4294967295"/>
          </p:nvPr>
        </p:nvSpPr>
        <p:spPr>
          <a:xfrm>
            <a:off x="2342751" y="1375984"/>
            <a:ext cx="3877074" cy="652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i="1" dirty="0" smtClean="0">
                <a:latin typeface="Lora"/>
                <a:ea typeface="Lora"/>
                <a:cs typeface="Lora"/>
                <a:sym typeface="Lora"/>
              </a:rPr>
              <a:t>Demo and Q&amp;A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</a:endParaRPr>
          </a:p>
        </p:txBody>
      </p:sp>
      <p:cxnSp>
        <p:nvCxnSpPr>
          <p:cNvPr id="377" name="Shape 377"/>
          <p:cNvCxnSpPr/>
          <p:nvPr/>
        </p:nvCxnSpPr>
        <p:spPr>
          <a:xfrm>
            <a:off x="6451" y="1905000"/>
            <a:ext cx="23972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79" name="Shape 379"/>
          <p:cNvCxnSpPr/>
          <p:nvPr/>
        </p:nvCxnSpPr>
        <p:spPr>
          <a:xfrm>
            <a:off x="5800725" y="1905000"/>
            <a:ext cx="3343176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0" name="Shape 380"/>
          <p:cNvSpPr/>
          <p:nvPr/>
        </p:nvSpPr>
        <p:spPr>
          <a:xfrm>
            <a:off x="831925" y="1145567"/>
            <a:ext cx="1139100" cy="15188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81" name="Shape 381"/>
          <p:cNvGrpSpPr/>
          <p:nvPr/>
        </p:nvGrpSpPr>
        <p:grpSpPr>
          <a:xfrm>
            <a:off x="1148888" y="1587679"/>
            <a:ext cx="505722" cy="634356"/>
            <a:chOff x="5972700" y="2330200"/>
            <a:chExt cx="411625" cy="387275"/>
          </a:xfrm>
        </p:grpSpPr>
        <p:sp>
          <p:nvSpPr>
            <p:cNvPr id="382" name="Shape 38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078" y="2740668"/>
            <a:ext cx="2541200" cy="3388267"/>
          </a:xfrm>
          <a:prstGeom prst="rect">
            <a:avLst/>
          </a:prstGeom>
        </p:spPr>
      </p:pic>
      <p:sp>
        <p:nvSpPr>
          <p:cNvPr id="13" name="Shape 376"/>
          <p:cNvSpPr txBox="1">
            <a:spLocks/>
          </p:cNvSpPr>
          <p:nvPr/>
        </p:nvSpPr>
        <p:spPr>
          <a:xfrm>
            <a:off x="4024545" y="2951399"/>
            <a:ext cx="3365163" cy="148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>
              <a:spcBef>
                <a:spcPts val="0"/>
              </a:spcBef>
              <a:buFont typeface="Quattrocento Sans"/>
              <a:buNone/>
            </a:pPr>
            <a:r>
              <a:rPr lang="vi-VN" sz="3200" i="1" dirty="0" smtClean="0">
                <a:latin typeface="+mj-lt"/>
                <a:ea typeface="Lora"/>
                <a:cs typeface="Lora"/>
                <a:sym typeface="Lora"/>
              </a:rPr>
              <a:t>Điện thoại cầm tay</a:t>
            </a:r>
          </a:p>
          <a:p>
            <a:pPr>
              <a:spcBef>
                <a:spcPts val="0"/>
              </a:spcBef>
              <a:buFont typeface="Quattrocento Sans"/>
              <a:buNone/>
            </a:pPr>
            <a:r>
              <a:rPr lang="vi-VN" sz="3200" i="1" dirty="0" smtClean="0">
                <a:latin typeface="+mj-lt"/>
                <a:ea typeface="Lora"/>
                <a:cs typeface="Lora"/>
                <a:sym typeface="Lora"/>
              </a:rPr>
              <a:t>Ship ngay lập tức</a:t>
            </a:r>
          </a:p>
          <a:p>
            <a:pPr>
              <a:spcBef>
                <a:spcPts val="0"/>
              </a:spcBef>
              <a:buFont typeface="Quattrocento Sans"/>
              <a:buNone/>
            </a:pPr>
            <a:endParaRPr lang="vi-VN" sz="3200" i="1" dirty="0">
              <a:solidFill>
                <a:schemeClr val="dk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147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>
            <a:spLocks noGrp="1"/>
          </p:cNvSpPr>
          <p:nvPr>
            <p:ph type="subTitle" idx="4294967295"/>
          </p:nvPr>
        </p:nvSpPr>
        <p:spPr>
          <a:xfrm>
            <a:off x="1627051" y="3018416"/>
            <a:ext cx="6677025" cy="104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5400" b="1" i="1" dirty="0" smtClean="0">
                <a:latin typeface="Lora"/>
                <a:ea typeface="Lora"/>
                <a:cs typeface="Lora"/>
                <a:sym typeface="Lora"/>
              </a:rPr>
              <a:t>Thanks </a:t>
            </a:r>
            <a:r>
              <a:rPr lang="en" sz="5400" b="1" i="1" dirty="0" smtClean="0">
                <a:latin typeface="Lora"/>
                <a:ea typeface="Lora"/>
                <a:cs typeface="Lora"/>
                <a:sym typeface="Lora"/>
              </a:rPr>
              <a:t>fo</a:t>
            </a:r>
            <a:r>
              <a:rPr lang="vi-VN" sz="5400" b="1" i="1" dirty="0" smtClean="0">
                <a:latin typeface="Lora"/>
                <a:ea typeface="Lora"/>
                <a:cs typeface="Lora"/>
                <a:sym typeface="Lora"/>
              </a:rPr>
              <a:t>r listening</a:t>
            </a:r>
            <a:endParaRPr sz="5400" dirty="0">
              <a:solidFill>
                <a:schemeClr val="dk1"/>
              </a:solidFill>
            </a:endParaRPr>
          </a:p>
        </p:txBody>
      </p:sp>
      <p:grpSp>
        <p:nvGrpSpPr>
          <p:cNvPr id="381" name="Shape 381"/>
          <p:cNvGrpSpPr/>
          <p:nvPr/>
        </p:nvGrpSpPr>
        <p:grpSpPr>
          <a:xfrm>
            <a:off x="1003552" y="3096762"/>
            <a:ext cx="505722" cy="634356"/>
            <a:chOff x="5972700" y="2330200"/>
            <a:chExt cx="411625" cy="387275"/>
          </a:xfrm>
        </p:grpSpPr>
        <p:sp>
          <p:nvSpPr>
            <p:cNvPr id="382" name="Shape 38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53" y="945412"/>
            <a:ext cx="1401672" cy="125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20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1383312" y="1175414"/>
            <a:ext cx="3889499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Background</a:t>
            </a:r>
            <a:endParaRPr lang="en" dirty="0"/>
          </a:p>
        </p:txBody>
      </p:sp>
      <p:cxnSp>
        <p:nvCxnSpPr>
          <p:cNvPr id="39" name="Shape 124"/>
          <p:cNvCxnSpPr/>
          <p:nvPr/>
        </p:nvCxnSpPr>
        <p:spPr>
          <a:xfrm>
            <a:off x="3051673" y="1514213"/>
            <a:ext cx="3544974" cy="31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54" name="Shape 435"/>
          <p:cNvGrpSpPr/>
          <p:nvPr/>
        </p:nvGrpSpPr>
        <p:grpSpPr>
          <a:xfrm>
            <a:off x="913963" y="1357624"/>
            <a:ext cx="207345" cy="244581"/>
            <a:chOff x="1929775" y="320925"/>
            <a:chExt cx="423800" cy="372650"/>
          </a:xfrm>
        </p:grpSpPr>
        <p:sp>
          <p:nvSpPr>
            <p:cNvPr id="55" name="Shape 436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437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438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439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440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61" name="Picture 60" descr="44&#10;SEARCHED ONLINE&#10;FOR A PRODUCT&#10;OR SERVICE TOBUY&#10;VISITED&#10;ANONLINE&#10;RETAIL STORE&#10;PURCHASED A&#10;PRODUCT OR&#10;SERVICE ONLINE&#10;MADE...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649" y="1857452"/>
            <a:ext cx="5124663" cy="357683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3"/>
          <p:cNvSpPr txBox="1">
            <a:spLocks/>
          </p:cNvSpPr>
          <p:nvPr/>
        </p:nvSpPr>
        <p:spPr>
          <a:xfrm>
            <a:off x="1571625" y="5661242"/>
            <a:ext cx="5905500" cy="11967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ctr">
              <a:buNone/>
            </a:pPr>
            <a:r>
              <a:rPr lang="en-US" dirty="0" smtClean="0">
                <a:solidFill>
                  <a:schemeClr val="tx1"/>
                </a:solidFill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Vietnam is one of the fastest e-commerce growing countries in the world with about 25% in 2017</a:t>
            </a:r>
            <a:endParaRPr lang="en-US" dirty="0">
              <a:solidFill>
                <a:schemeClr val="tx1"/>
              </a:solidFill>
              <a:latin typeface="Agency FB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797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1383312" y="1200814"/>
            <a:ext cx="3889499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Background</a:t>
            </a:r>
            <a:endParaRPr lang="en" dirty="0"/>
          </a:p>
        </p:txBody>
      </p:sp>
      <p:cxnSp>
        <p:nvCxnSpPr>
          <p:cNvPr id="39" name="Shape 124"/>
          <p:cNvCxnSpPr/>
          <p:nvPr/>
        </p:nvCxnSpPr>
        <p:spPr>
          <a:xfrm>
            <a:off x="3013573" y="1514213"/>
            <a:ext cx="3544974" cy="31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54" name="Shape 435"/>
          <p:cNvGrpSpPr/>
          <p:nvPr/>
        </p:nvGrpSpPr>
        <p:grpSpPr>
          <a:xfrm>
            <a:off x="913963" y="1383024"/>
            <a:ext cx="207345" cy="244581"/>
            <a:chOff x="1929775" y="320925"/>
            <a:chExt cx="423800" cy="372650"/>
          </a:xfrm>
        </p:grpSpPr>
        <p:sp>
          <p:nvSpPr>
            <p:cNvPr id="55" name="Shape 436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437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438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439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440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0" name="Shape 123"/>
          <p:cNvSpPr txBox="1">
            <a:spLocks/>
          </p:cNvSpPr>
          <p:nvPr/>
        </p:nvSpPr>
        <p:spPr>
          <a:xfrm>
            <a:off x="771525" y="2600542"/>
            <a:ext cx="2895600" cy="3468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just"/>
            <a:r>
              <a:rPr lang="en-US" dirty="0" smtClean="0">
                <a:solidFill>
                  <a:schemeClr val="tx1"/>
                </a:solidFill>
                <a:latin typeface="Agency FB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In almost of e-commerce system in Vietnam, goods shipment is usually long</a:t>
            </a:r>
            <a:endParaRPr lang="en-US" dirty="0">
              <a:solidFill>
                <a:schemeClr val="tx1"/>
              </a:solidFill>
              <a:latin typeface="Agency FB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2" name="Picture 2" descr="Káº¿t quáº£ hÃ¬nh áº£nh cho long time ship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163" y="2269313"/>
            <a:ext cx="4778524" cy="405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00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1383312" y="1200814"/>
            <a:ext cx="3889499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Idea</a:t>
            </a:r>
            <a:endParaRPr lang="en" dirty="0"/>
          </a:p>
        </p:txBody>
      </p:sp>
      <p:cxnSp>
        <p:nvCxnSpPr>
          <p:cNvPr id="39" name="Shape 124"/>
          <p:cNvCxnSpPr/>
          <p:nvPr/>
        </p:nvCxnSpPr>
        <p:spPr>
          <a:xfrm>
            <a:off x="2396359" y="1480128"/>
            <a:ext cx="4162188" cy="34397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54" name="Shape 435"/>
          <p:cNvGrpSpPr/>
          <p:nvPr/>
        </p:nvGrpSpPr>
        <p:grpSpPr>
          <a:xfrm>
            <a:off x="913963" y="1383024"/>
            <a:ext cx="207345" cy="244581"/>
            <a:chOff x="1929775" y="320925"/>
            <a:chExt cx="423800" cy="372650"/>
          </a:xfrm>
        </p:grpSpPr>
        <p:sp>
          <p:nvSpPr>
            <p:cNvPr id="55" name="Shape 436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437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438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439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440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0" name="Shape 123"/>
          <p:cNvSpPr txBox="1">
            <a:spLocks/>
          </p:cNvSpPr>
          <p:nvPr/>
        </p:nvSpPr>
        <p:spPr>
          <a:xfrm>
            <a:off x="2265701" y="2126876"/>
            <a:ext cx="2895600" cy="20451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just"/>
            <a:r>
              <a:rPr lang="en-US" sz="2000" b="1" i="1" dirty="0" smtClean="0">
                <a:solidFill>
                  <a:schemeClr val="tx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Super Fast</a:t>
            </a:r>
          </a:p>
          <a:p>
            <a:pPr algn="just"/>
            <a:r>
              <a:rPr lang="en-US" sz="2000" b="1" i="1" dirty="0" smtClean="0">
                <a:solidFill>
                  <a:schemeClr val="tx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Super Saving</a:t>
            </a:r>
          </a:p>
          <a:p>
            <a:pPr algn="just"/>
            <a:r>
              <a:rPr lang="en-US" sz="2000" b="1" i="1" dirty="0" smtClean="0">
                <a:solidFill>
                  <a:schemeClr val="tx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Super Convenient</a:t>
            </a:r>
          </a:p>
          <a:p>
            <a:pPr algn="just"/>
            <a:endParaRPr lang="en-US" sz="2000" b="1" i="1" dirty="0" smtClean="0">
              <a:solidFill>
                <a:schemeClr val="tx1"/>
              </a:solidFill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91" y="1781613"/>
            <a:ext cx="1875761" cy="25010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ight Arrow 2"/>
          <p:cNvSpPr/>
          <p:nvPr/>
        </p:nvSpPr>
        <p:spPr>
          <a:xfrm>
            <a:off x="1776497" y="5053079"/>
            <a:ext cx="978408" cy="646176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hape 123"/>
          <p:cNvSpPr txBox="1">
            <a:spLocks/>
          </p:cNvSpPr>
          <p:nvPr/>
        </p:nvSpPr>
        <p:spPr>
          <a:xfrm>
            <a:off x="3034933" y="4372757"/>
            <a:ext cx="5858453" cy="22380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just"/>
            <a:r>
              <a:rPr lang="en-US" sz="1800" dirty="0" smtClean="0">
                <a:latin typeface="Quattrocento Sans" panose="020B0604020202020204" charset="0"/>
              </a:rPr>
              <a:t> </a:t>
            </a:r>
            <a:r>
              <a:rPr lang="en-US" sz="1800" dirty="0">
                <a:latin typeface="Quattrocento Sans" panose="020B0604020202020204" charset="0"/>
              </a:rPr>
              <a:t>To support end-user can </a:t>
            </a:r>
            <a:r>
              <a:rPr lang="en-US" sz="1800" b="1" i="1" dirty="0">
                <a:latin typeface="Quattrocento Sans" panose="020B0604020202020204" charset="0"/>
              </a:rPr>
              <a:t>find nearest store </a:t>
            </a:r>
            <a:r>
              <a:rPr lang="en-US" sz="1800" dirty="0">
                <a:latin typeface="Quattrocento Sans" panose="020B0604020202020204" charset="0"/>
              </a:rPr>
              <a:t>which have products they need</a:t>
            </a:r>
            <a:r>
              <a:rPr lang="en-US" sz="1800" dirty="0" smtClean="0">
                <a:latin typeface="Quattrocento Sans" panose="020B0604020202020204" charset="0"/>
              </a:rPr>
              <a:t>.</a:t>
            </a:r>
          </a:p>
          <a:p>
            <a:pPr algn="just"/>
            <a:r>
              <a:rPr lang="en-US" sz="1800" b="1" i="1" dirty="0" smtClean="0">
                <a:latin typeface="Quattrocento Sans" panose="020B0604020202020204" charset="0"/>
              </a:rPr>
              <a:t>Minimize</a:t>
            </a:r>
            <a:r>
              <a:rPr lang="en-US" sz="1800" dirty="0" smtClean="0">
                <a:latin typeface="Quattrocento Sans" panose="020B0604020202020204" charset="0"/>
              </a:rPr>
              <a:t> </a:t>
            </a:r>
            <a:r>
              <a:rPr lang="en-US" sz="1800" dirty="0">
                <a:latin typeface="Quattrocento Sans" panose="020B0604020202020204" charset="0"/>
              </a:rPr>
              <a:t>the product </a:t>
            </a:r>
            <a:r>
              <a:rPr lang="en-US" sz="1800" b="1" i="1" dirty="0">
                <a:latin typeface="Quattrocento Sans" panose="020B0604020202020204" charset="0"/>
              </a:rPr>
              <a:t>delivery time </a:t>
            </a:r>
            <a:r>
              <a:rPr lang="en-US" sz="1800" dirty="0">
                <a:latin typeface="Quattrocento Sans" panose="020B0604020202020204" charset="0"/>
              </a:rPr>
              <a:t>to end-user</a:t>
            </a:r>
            <a:r>
              <a:rPr lang="en-US" sz="1800" dirty="0" smtClean="0">
                <a:latin typeface="Quattrocento Sans" panose="020B0604020202020204" charset="0"/>
              </a:rPr>
              <a:t>.</a:t>
            </a:r>
            <a:endParaRPr lang="en-US" sz="1800" dirty="0" smtClean="0">
              <a:solidFill>
                <a:schemeClr val="tx1"/>
              </a:solidFill>
              <a:latin typeface="Quattrocento Sans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/>
            <a:r>
              <a:rPr lang="en-US" sz="1800" dirty="0" smtClean="0">
                <a:latin typeface="Quattrocento Sans" panose="020B0604020202020204" charset="0"/>
              </a:rPr>
              <a:t>Make </a:t>
            </a:r>
            <a:r>
              <a:rPr lang="en-US" sz="1800" dirty="0">
                <a:latin typeface="Quattrocento Sans" panose="020B0604020202020204" charset="0"/>
              </a:rPr>
              <a:t>the </a:t>
            </a:r>
            <a:r>
              <a:rPr lang="en-US" sz="1800" dirty="0" smtClean="0">
                <a:latin typeface="Quattrocento Sans" panose="020B0604020202020204" charset="0"/>
              </a:rPr>
              <a:t>manufacturer easy </a:t>
            </a:r>
            <a:r>
              <a:rPr lang="en-US" sz="1800" dirty="0">
                <a:latin typeface="Quattrocento Sans" panose="020B0604020202020204" charset="0"/>
              </a:rPr>
              <a:t>to </a:t>
            </a:r>
            <a:r>
              <a:rPr lang="en-US" sz="1800" b="1" i="1" dirty="0">
                <a:latin typeface="Quattrocento Sans" panose="020B0604020202020204" charset="0"/>
              </a:rPr>
              <a:t>advertise</a:t>
            </a:r>
            <a:r>
              <a:rPr lang="en-US" sz="1800" dirty="0">
                <a:latin typeface="Quattrocento Sans" panose="020B0604020202020204" charset="0"/>
              </a:rPr>
              <a:t>, and </a:t>
            </a:r>
            <a:r>
              <a:rPr lang="en-US" sz="1800" b="1" i="1" dirty="0">
                <a:latin typeface="Quattrocento Sans" panose="020B0604020202020204" charset="0"/>
              </a:rPr>
              <a:t>approachable</a:t>
            </a:r>
            <a:r>
              <a:rPr lang="en-US" sz="1800" dirty="0">
                <a:latin typeface="Quattrocento Sans" panose="020B0604020202020204" charset="0"/>
              </a:rPr>
              <a:t> to user.</a:t>
            </a:r>
            <a:endParaRPr lang="en-US" sz="1800" dirty="0" smtClean="0">
              <a:solidFill>
                <a:schemeClr val="tx1"/>
              </a:solidFill>
              <a:latin typeface="Quattrocento Sans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/>
            <a:endParaRPr lang="en-US" sz="1800" dirty="0" smtClean="0">
              <a:solidFill>
                <a:schemeClr val="tx1"/>
              </a:solidFill>
              <a:latin typeface="Quattrocento Sans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/>
            <a:endParaRPr lang="en-US" sz="1800" dirty="0" smtClean="0">
              <a:solidFill>
                <a:schemeClr val="tx1"/>
              </a:solidFill>
              <a:latin typeface="Quattrocento Sans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734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1383312" y="1200814"/>
            <a:ext cx="3889499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" dirty="0" smtClean="0"/>
              <a:t>Existing  System</a:t>
            </a:r>
            <a:endParaRPr lang="en" dirty="0"/>
          </a:p>
        </p:txBody>
      </p:sp>
      <p:cxnSp>
        <p:nvCxnSpPr>
          <p:cNvPr id="39" name="Shape 124"/>
          <p:cNvCxnSpPr/>
          <p:nvPr/>
        </p:nvCxnSpPr>
        <p:spPr>
          <a:xfrm>
            <a:off x="3543422" y="1514213"/>
            <a:ext cx="3544974" cy="31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026" name="Picture 2" descr="Image result for shop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92" y="3291901"/>
            <a:ext cx="2789516" cy="11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Shape 575"/>
          <p:cNvGrpSpPr/>
          <p:nvPr/>
        </p:nvGrpSpPr>
        <p:grpSpPr>
          <a:xfrm>
            <a:off x="885916" y="1370491"/>
            <a:ext cx="268767" cy="302572"/>
            <a:chOff x="5247525" y="3007275"/>
            <a:chExt cx="517575" cy="384825"/>
          </a:xfrm>
        </p:grpSpPr>
        <p:sp>
          <p:nvSpPr>
            <p:cNvPr id="47" name="Shape 576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577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050" name="Picture 2" descr="Káº¿t quáº£ hÃ¬nh áº£nh cho foody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177" y="3442004"/>
            <a:ext cx="3314205" cy="1363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77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1383312" y="1200814"/>
            <a:ext cx="3889499" cy="58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" dirty="0" smtClean="0"/>
              <a:t>Why Mobile? </a:t>
            </a:r>
            <a:r>
              <a:rPr lang="en" dirty="0" smtClean="0">
                <a:highlight>
                  <a:srgbClr val="FFCD00"/>
                </a:highlight>
                <a:ea typeface="Arial Unicode MS" panose="020B0604020202020204" pitchFamily="34" charset="-128"/>
              </a:rPr>
              <a:t>Why Android?</a:t>
            </a:r>
            <a:endParaRPr lang="en" dirty="0"/>
          </a:p>
        </p:txBody>
      </p:sp>
      <p:cxnSp>
        <p:nvCxnSpPr>
          <p:cNvPr id="39" name="Shape 124"/>
          <p:cNvCxnSpPr/>
          <p:nvPr/>
        </p:nvCxnSpPr>
        <p:spPr>
          <a:xfrm>
            <a:off x="5087008" y="1507653"/>
            <a:ext cx="2001389" cy="6872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19" name="Shape 575"/>
          <p:cNvGrpSpPr/>
          <p:nvPr/>
        </p:nvGrpSpPr>
        <p:grpSpPr>
          <a:xfrm>
            <a:off x="885916" y="1370491"/>
            <a:ext cx="268767" cy="302572"/>
            <a:chOff x="5247525" y="3007275"/>
            <a:chExt cx="517575" cy="384825"/>
          </a:xfrm>
        </p:grpSpPr>
        <p:sp>
          <p:nvSpPr>
            <p:cNvPr id="22" name="Shape 576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577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074" name="Picture 2" descr="HÃ¬nh áº£nh cÃ³ liÃªn qu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915" y="2108554"/>
            <a:ext cx="2493978" cy="363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hape 123"/>
          <p:cNvSpPr txBox="1">
            <a:spLocks/>
          </p:cNvSpPr>
          <p:nvPr/>
        </p:nvSpPr>
        <p:spPr>
          <a:xfrm>
            <a:off x="3379894" y="2621457"/>
            <a:ext cx="5512479" cy="2860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 algn="just"/>
            <a:r>
              <a:rPr lang="en-US" sz="2000" b="1" i="1" dirty="0" smtClean="0">
                <a:solidFill>
                  <a:schemeClr val="tx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The natural of system suits a mobile app than a web app</a:t>
            </a:r>
          </a:p>
          <a:p>
            <a:r>
              <a:rPr lang="en-US" sz="2000" b="1" i="1" dirty="0" smtClean="0">
                <a:solidFill>
                  <a:schemeClr val="tx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" sz="2000" b="1" i="1" dirty="0">
                <a:latin typeface="Lora" charset="0"/>
              </a:rPr>
              <a:t>Android devices are popular. So, android application is very accessible</a:t>
            </a:r>
          </a:p>
          <a:p>
            <a:pPr algn="just"/>
            <a:r>
              <a:rPr lang="en-US" sz="2000" b="1" i="1" dirty="0" smtClean="0">
                <a:solidFill>
                  <a:schemeClr val="tx1"/>
                </a:solidFill>
                <a:latin typeface="Lora" panose="020B060402020202020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Base on Java</a:t>
            </a:r>
          </a:p>
          <a:p>
            <a:pPr algn="just"/>
            <a:endParaRPr lang="en-US" sz="2000" b="1" i="1" dirty="0" smtClean="0">
              <a:solidFill>
                <a:schemeClr val="tx1"/>
              </a:solidFill>
              <a:latin typeface="Lora" panose="020B060402020202020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996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3231</TotalTime>
  <Words>934</Words>
  <Application>Microsoft Office PowerPoint</Application>
  <PresentationFormat>On-screen Show (4:3)</PresentationFormat>
  <Paragraphs>272</Paragraphs>
  <Slides>49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1" baseType="lpstr">
      <vt:lpstr>Arial</vt:lpstr>
      <vt:lpstr>Calibri</vt:lpstr>
      <vt:lpstr>Lora</vt:lpstr>
      <vt:lpstr>Times New Roman</vt:lpstr>
      <vt:lpstr>Agency FB</vt:lpstr>
      <vt:lpstr>Rockwell Extra Bold</vt:lpstr>
      <vt:lpstr>Pristina</vt:lpstr>
      <vt:lpstr>Arial Unicode MS</vt:lpstr>
      <vt:lpstr>Quattrocento Sans</vt:lpstr>
      <vt:lpstr>宋体</vt:lpstr>
      <vt:lpstr>Wingdings</vt:lpstr>
      <vt:lpstr>Viola template</vt:lpstr>
      <vt:lpstr>Ordering Application by Location</vt:lpstr>
      <vt:lpstr>Team member</vt:lpstr>
      <vt:lpstr>Outline</vt:lpstr>
      <vt:lpstr>Introduction</vt:lpstr>
      <vt:lpstr>Background</vt:lpstr>
      <vt:lpstr>Background</vt:lpstr>
      <vt:lpstr>Idea</vt:lpstr>
      <vt:lpstr>Existing  System</vt:lpstr>
      <vt:lpstr>Why Mobile? Why Android?</vt:lpstr>
      <vt:lpstr>In  Scope  Functions</vt:lpstr>
      <vt:lpstr>Out of  Scope  Functions</vt:lpstr>
      <vt:lpstr>Project Management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Requirement Specification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Design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PowerPoint Đẹp</dc:title>
  <dc:creator>chien ta</dc:creator>
  <cp:lastModifiedBy>Chamander</cp:lastModifiedBy>
  <cp:revision>95</cp:revision>
  <dcterms:modified xsi:type="dcterms:W3CDTF">2018-09-03T11:10:35Z</dcterms:modified>
</cp:coreProperties>
</file>